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embeddedFontLst>
    <p:embeddedFont>
      <p:font typeface="Proxima Nova"/>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roximaNova-italic.fntdata"/><Relationship Id="rId81"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ProximaNova-bold.fntdata"/><Relationship Id="rId34" Type="http://schemas.openxmlformats.org/officeDocument/2006/relationships/slide" Target="slides/slide29.xml"/><Relationship Id="rId78" Type="http://schemas.openxmlformats.org/officeDocument/2006/relationships/font" Target="fonts/ProximaNova-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49923138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49923138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b50cc64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b50cc64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57a2cf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b57a2cf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57a2cf5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57a2cf5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61805a5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b61805a5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61805a5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b61805a5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61805a5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b61805a5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b6294839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b629483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63efb1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63efb1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b63efb15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b63efb15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63efb15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63efb15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4.png"/><Relationship Id="rId5"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56.png"/><Relationship Id="rId5"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7.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実装の詳細</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4"/>
          <p:cNvSpPr txBox="1"/>
          <p:nvPr>
            <p:ph idx="1" type="body"/>
          </p:nvPr>
        </p:nvSpPr>
        <p:spPr>
          <a:xfrm>
            <a:off x="0" y="0"/>
            <a:ext cx="9144000" cy="5049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ja" sz="1200" u="sng"/>
              <a:t>Knowledge-Aware Code Generation with Large Language Models</a:t>
            </a:r>
            <a:r>
              <a:rPr lang="ja" sz="1200" u="sng"/>
              <a:t> 2024</a:t>
            </a:r>
            <a:br>
              <a:rPr lang="ja" sz="1100"/>
            </a:br>
            <a:r>
              <a:rPr lang="ja" sz="1100" u="sng"/>
              <a:t>概要</a:t>
            </a:r>
            <a:br>
              <a:rPr lang="ja" sz="722"/>
            </a:br>
            <a:r>
              <a:rPr lang="ja" sz="764"/>
              <a:t>ChatGPTが以前に遭遇していないプログラミング問題を含む新しいデータセット「CodeF」を構築し、Pythonプログラミング競技問題用の「Knowledge Library」を開発。</a:t>
            </a:r>
            <a:br>
              <a:rPr lang="ja" sz="764"/>
            </a:br>
            <a:r>
              <a:rPr lang="ja" sz="764"/>
              <a:t>Knowledge-Aware Code Generation（KareCoder）の概念を導入し、知識ライブラリからのプロンプトと知識をLLMsのコード生成推論プロセスに統合することで、モデルの理解と問題解決能力を強化しました</a:t>
            </a:r>
            <a:endParaRPr sz="764"/>
          </a:p>
          <a:p>
            <a:pPr indent="0" lvl="0" marL="0" rtl="0" algn="l">
              <a:spcBef>
                <a:spcPts val="1200"/>
              </a:spcBef>
              <a:spcAft>
                <a:spcPts val="0"/>
              </a:spcAft>
              <a:buNone/>
            </a:pPr>
            <a:r>
              <a:rPr lang="ja" sz="1100" u="sng"/>
              <a:t>手法</a:t>
            </a:r>
            <a:br>
              <a:rPr lang="ja" sz="800"/>
            </a:br>
            <a:r>
              <a:rPr lang="ja" sz="813"/>
              <a:t>ナレッジライブラリー(Knowledge Library)</a:t>
            </a:r>
            <a:br>
              <a:rPr lang="ja" sz="813"/>
            </a:br>
            <a:r>
              <a:rPr lang="ja" sz="813"/>
              <a:t>新しいプログラミング問題に対処するために、ChatGPTにアルゴリズムやデータ構造に関する知識を装備する必要があります。この知識は、問題に対処するためのプロンプトの生成中に文脈参照情報として機能します。ナレッジライブラリーは、以下の三つの形式で構成されています：</a:t>
            </a:r>
            <a:br>
              <a:rPr lang="ja" sz="813"/>
            </a:br>
            <a:r>
              <a:rPr lang="ja" sz="813"/>
              <a:t>1. 知識の記述(Knowledge Description): アルゴリズムとデータ構造の知識に関する定義と特性の説明を提供します。この形式のライブラリーを使用することで、ChatGPTは対応するアルゴリズムとデータ構造の基本的な特性と用途を理解し、適切な問題解決のためのプロンプトを生成できます。</a:t>
            </a:r>
            <a:br>
              <a:rPr lang="ja" sz="813"/>
            </a:br>
            <a:r>
              <a:rPr lang="ja" sz="813"/>
              <a:t>2. 知識の擬似コード(Knowledge Pseudo-Code): アルゴリズムとデータ構造の擬似コード説明を提供し、プログラミングの構文を模倣してアルゴリズムとデータ構造に関わるステップと手順を説明します。このライブラリーを探求することで、ChatGPTは対応するプログラミング知識の具体的な実装を理解し、解決策に向けたプロンプトを生成できます。</a:t>
            </a:r>
            <a:br>
              <a:rPr lang="ja" sz="813"/>
            </a:br>
            <a:r>
              <a:rPr lang="ja" sz="813"/>
              <a:t>3. 擬似コードのステップに関する知識(Knowledge Step of Pseudo-Code): アルゴリズムとデータ構造に関連する擬似コードのテキスト形式での段階的説明を提供します。これにより、ChatGPTは自然言語の観点からプログラミング知識のステップと流れを理解できます。</a:t>
            </a:r>
            <a:br>
              <a:rPr lang="ja" sz="813"/>
            </a:br>
            <a:r>
              <a:rPr lang="ja" sz="813"/>
              <a:t>ナレッジライブラリーでは、greedyや動的プログラミングなどの33のアルゴリズムとデータ構造カテゴリーについて、説明、擬似コードの例、擬似コードのステップを提供しています。このコンテンツは、CodeFに補完的であり、コード生成とコード評価の分野でのモデルの訓練に統合することができます​​。</a:t>
            </a:r>
            <a:endParaRPr sz="813"/>
          </a:p>
          <a:p>
            <a:pPr indent="0" lvl="0" marL="0" rtl="0" algn="l">
              <a:spcBef>
                <a:spcPts val="1200"/>
              </a:spcBef>
              <a:spcAft>
                <a:spcPts val="0"/>
              </a:spcAft>
              <a:buNone/>
            </a:pPr>
            <a:r>
              <a:rPr lang="ja" sz="813"/>
              <a:t>KareCoderは、プログラミング問題を解決するための新しい方法です。この方法は二つの段階で構成されています：</a:t>
            </a:r>
            <a:br>
              <a:rPr lang="ja" sz="813"/>
            </a:br>
            <a:r>
              <a:rPr lang="ja" sz="813"/>
              <a:t>1. プロンプトエンジニアリングステージ(Prompt Engineering Stage): この段階では、ChatGPTはプロンプトエンジニアとして、問題を理解し、問題解決に関連するアルゴリズムやデータ構造の知識を学習およびレビューし、問題解決のためのプロンプトを生成します。</a:t>
            </a:r>
            <a:br>
              <a:rPr lang="ja" sz="813"/>
            </a:br>
            <a:r>
              <a:rPr lang="ja" sz="813"/>
              <a:t>プロンプト・エンジニアリング・ステージの入力と出力:入力にはサンプル、新しい問題とそれに対応する知識ライブラリが含まれ、出力は新しい問題に対する知識認識プロンプトです。</a:t>
            </a:r>
            <a:br>
              <a:rPr lang="ja" sz="813"/>
            </a:br>
            <a:r>
              <a:rPr lang="ja" sz="813"/>
              <a:t>1. 問題 (Q):</a:t>
            </a:r>
            <a:br>
              <a:rPr lang="ja" sz="813"/>
            </a:br>
            <a:r>
              <a:rPr lang="ja" sz="813"/>
              <a:t>- 3文字の英文字（大文字および小文字）から成る文字列sがあります。それが「YES」と等しいかどうかをチェックしてください（引用符なし）。ここで、各文字は任意のケースであることが許されます。例えば、「yES」、「Yes」、「yes」などが許容されます。</a:t>
            </a:r>
            <a:br>
              <a:rPr lang="ja" sz="813"/>
            </a:br>
            <a:r>
              <a:rPr lang="ja" sz="813"/>
              <a:t>2. 知識の記述 (K'):</a:t>
            </a:r>
            <a:br>
              <a:rPr lang="ja" sz="813"/>
            </a:br>
            <a:r>
              <a:rPr lang="ja" sz="813"/>
              <a:t>- Brute force（ブルートフォース）: ブルートフォースは、全ての可能な解を徹底的に探索する直接的な問題解決アプローチです。</a:t>
            </a:r>
            <a:br>
              <a:rPr lang="ja" sz="813"/>
            </a:br>
            <a:r>
              <a:rPr lang="ja" sz="813"/>
              <a:t>- Strings（文字列）: 文字列は、コンピュータプログラムでテキストやその他のデータを表現するために使用される文字のシーケンスです。</a:t>
            </a:r>
            <a:br>
              <a:rPr lang="ja" sz="813"/>
            </a:br>
            <a:r>
              <a:rPr lang="ja" sz="813"/>
              <a:t>3.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j)、そこに書かれた数値を𝑎𝑖𝑗とします。全ての数値は1または-1に等しいです。あなたはマス(1, 1)から始め、一度に1マス下または1マス右に動くことができます。マス(n, m)で終わりたいと思います。訪問したすべてのセル（𝑎11および𝑎𝑛𝑚を含む）に書かれた値の合計が0になるように動くことは可能ですか？</a:t>
            </a:r>
            <a:br>
              <a:rPr lang="ja" sz="813"/>
            </a:br>
            <a:r>
              <a:rPr lang="ja" sz="813"/>
              <a:t>2. 知識の記述 (K'):</a:t>
            </a:r>
            <a:br>
              <a:rPr lang="ja" sz="813"/>
            </a:br>
            <a:r>
              <a:rPr lang="ja" sz="813"/>
              <a:t>- DP（動的プログラミング）: 動的プログラミングは、複雑な問題をより小さく、より単純なサブ問題に分割して解く技術です。それは各サブ問題を一度だけ解決し、将来の使用のために解決策をテーブルに格納することを含みます。</a:t>
            </a:r>
            <a:br>
              <a:rPr lang="ja" sz="813"/>
            </a:br>
            <a:r>
              <a:rPr lang="ja" sz="813"/>
              <a:t>3.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endParaRPr sz="813"/>
          </a:p>
          <a:p>
            <a:pPr indent="0" lvl="0" marL="0" rtl="0" algn="l">
              <a:spcBef>
                <a:spcPts val="1200"/>
              </a:spcBef>
              <a:spcAft>
                <a:spcPts val="0"/>
              </a:spcAft>
              <a:buNone/>
            </a:pPr>
            <a:r>
              <a:rPr lang="ja" sz="813"/>
              <a:t>2. コーディングステージ(Coding Stage): この段階では、ChatGPTはコーダーとして、問題を調査し、プロンプトエンジニアによって提供されたプロンプトに基づいて、プログラミング言語でこの解決策を実装します。</a:t>
            </a:r>
            <a:br>
              <a:rPr lang="ja" sz="813"/>
            </a:br>
            <a:r>
              <a:rPr lang="ja" sz="813"/>
              <a:t>KareCoderのワークフローには、タグジェネレーターが組み込まれており、ナレッジライブラリーに基づいてアルゴリズムやデータ構造のタグを生成または修正することができます。これにより、各プログラミング問題をKareCoderの処理フレームワークにシームレスに統合することが可能になります​​。</a:t>
            </a:r>
            <a:br>
              <a:rPr lang="ja" sz="813"/>
            </a:br>
            <a:r>
              <a:rPr lang="ja" sz="813"/>
              <a:t>コーディング・ステージの入力と出力の説明: 入力には、サンプル、新しい問題、およびコードを生成するための対応するプロンプトが含まれます。出力は新しい問題の解決コードです。</a:t>
            </a:r>
            <a:br>
              <a:rPr lang="ja" sz="813"/>
            </a:br>
            <a:r>
              <a:rPr lang="ja" sz="813"/>
              <a:t>1. 問題 (Q):</a:t>
            </a:r>
            <a:br>
              <a:rPr lang="ja" sz="813"/>
            </a:br>
            <a:r>
              <a:rPr lang="ja" sz="813"/>
              <a:t>- 長さ3の文字列sがあり、大文字と小文字の英字で構成されています。それが「YES」と等しいかどうかをチェックしてください（引用符なし）。ここで、各文字は任意のケースであることが許されます。例えば、「yES」、「Yes」、「yes」などが許容されます。</a:t>
            </a:r>
            <a:br>
              <a:rPr lang="ja" sz="813"/>
            </a:br>
            <a:r>
              <a:rPr lang="ja" sz="813"/>
              <a:t>2.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br>
              <a:rPr lang="ja" sz="813"/>
            </a:br>
            <a:r>
              <a:rPr lang="ja" sz="813"/>
              <a:t>3. ソリューションコード (C):</a:t>
            </a:r>
            <a:br>
              <a:rPr lang="ja" sz="813"/>
            </a:br>
            <a:r>
              <a:rPr lang="ja" sz="813"/>
              <a:t>for i in range(t):</a:t>
            </a:r>
            <a:br>
              <a:rPr lang="ja" sz="813"/>
            </a:br>
            <a:r>
              <a:rPr lang="ja" sz="813"/>
              <a:t>    s = input()</a:t>
            </a:r>
            <a:br>
              <a:rPr lang="ja" sz="813"/>
            </a:br>
            <a:r>
              <a:rPr lang="ja" sz="813"/>
              <a:t>    s = s.lower()</a:t>
            </a:r>
            <a:br>
              <a:rPr lang="ja" sz="813"/>
            </a:br>
            <a:r>
              <a:rPr lang="ja" sz="813"/>
              <a:t>    print('YES' if s == 'yes' else 'NO')</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a:t>
            </a:r>
            <a:br>
              <a:rPr lang="ja" sz="813"/>
            </a:br>
            <a:r>
              <a:rPr lang="ja" sz="813"/>
              <a:t>あなたはマス(1, 1)から始め、一度に1マス下または1マス右に動くことができます。マス(n, m)で終わりたいと思います。</a:t>
            </a:r>
            <a:br>
              <a:rPr lang="ja" sz="813"/>
            </a:br>
            <a:r>
              <a:rPr lang="ja" sz="813"/>
              <a:t>訪問したすべてのセル（𝑎11および𝑎𝑛𝑚を含む）に書かれた値の合計が0になるように動くことは可能ですか？</a:t>
            </a:r>
            <a:br>
              <a:rPr lang="ja" sz="813"/>
            </a:br>
            <a:r>
              <a:rPr lang="ja" sz="813"/>
              <a:t>2.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br>
              <a:rPr lang="ja" sz="813"/>
            </a:br>
            <a:r>
              <a:rPr lang="ja" sz="813"/>
              <a:t>3. ソリューションコード (C):</a:t>
            </a:r>
            <a:br>
              <a:rPr lang="ja" sz="813"/>
            </a:br>
            <a:r>
              <a:rPr lang="ja" sz="813"/>
              <a:t>dp = [0] * (m + 1) # DP initialization.</a:t>
            </a:r>
            <a:br>
              <a:rPr lang="ja" sz="813"/>
            </a:br>
            <a:r>
              <a:rPr lang="ja" sz="813"/>
              <a:t>for i in range(n): # DP body.</a:t>
            </a:r>
            <a:br>
              <a:rPr lang="ja" sz="813"/>
            </a:br>
            <a:r>
              <a:rPr lang="ja" sz="813"/>
              <a:t>    dp[0] = int(not i) # DP boundary conditions.</a:t>
            </a:r>
            <a:br>
              <a:rPr lang="ja" sz="813"/>
            </a:br>
            <a:r>
              <a:rPr lang="ja" sz="813"/>
              <a:t>    for j in range(m): # DP status transfer.</a:t>
            </a:r>
            <a:br>
              <a:rPr lang="ja" sz="813"/>
            </a:br>
            <a:r>
              <a:rPr lang="ja" sz="813"/>
              <a:t>        dp[j + 1] = (dp[j] | dp[j + 1]) &lt;&lt; (a[i][j] == -1)</a:t>
            </a:r>
            <a:br>
              <a:rPr lang="ja" sz="813"/>
            </a:br>
            <a:r>
              <a:rPr lang="ja" sz="813"/>
              <a:t>    if dp[-1] &amp; (1 &lt;&lt; ((n + m - 1) // 2)): # DP result check.</a:t>
            </a:r>
            <a:br>
              <a:rPr lang="ja" sz="813"/>
            </a:br>
            <a:r>
              <a:rPr lang="ja" sz="813"/>
              <a:t>        print("YES")</a:t>
            </a:r>
            <a:br>
              <a:rPr lang="ja" sz="813"/>
            </a:br>
            <a:r>
              <a:rPr lang="ja" sz="813"/>
              <a:t>    else:</a:t>
            </a:r>
            <a:br>
              <a:rPr lang="ja" sz="813"/>
            </a:br>
            <a:r>
              <a:rPr lang="ja" sz="813"/>
              <a:t>        print("NO")</a:t>
            </a:r>
            <a:endParaRPr sz="813"/>
          </a:p>
          <a:p>
            <a:pPr indent="0" lvl="0" marL="0" rtl="0" algn="l">
              <a:spcBef>
                <a:spcPts val="1200"/>
              </a:spcBef>
              <a:spcAft>
                <a:spcPts val="1200"/>
              </a:spcAft>
              <a:buNone/>
            </a:pPr>
            <a:r>
              <a:rPr lang="ja" sz="1122" u="sng"/>
              <a:t>結果</a:t>
            </a:r>
            <a:br>
              <a:rPr lang="ja" sz="1122"/>
            </a:br>
            <a:r>
              <a:rPr lang="ja" sz="822"/>
              <a:t>KareCoderは、CodeFおよびAPPSデータセットにおいて、特に新規の問題に対する優れた性能を発揮しました。</a:t>
            </a:r>
            <a:endParaRPr sz="822"/>
          </a:p>
        </p:txBody>
      </p:sp>
      <p:pic>
        <p:nvPicPr>
          <p:cNvPr id="424" name="Google Shape;424;p74"/>
          <p:cNvPicPr preferRelativeResize="0"/>
          <p:nvPr/>
        </p:nvPicPr>
        <p:blipFill>
          <a:blip r:embed="rId3">
            <a:alphaModFix/>
          </a:blip>
          <a:stretch>
            <a:fillRect/>
          </a:stretch>
        </p:blipFill>
        <p:spPr>
          <a:xfrm>
            <a:off x="3993150" y="2850550"/>
            <a:ext cx="4998450" cy="2199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AUTOACT: Automatic Agent Learning from Scratch via Self-Planning</a:t>
            </a:r>
            <a:r>
              <a:rPr lang="ja" sz="1200" u="sng"/>
              <a:t> 2024</a:t>
            </a:r>
            <a:endParaRPr sz="1100"/>
          </a:p>
          <a:p>
            <a:pPr indent="0" lvl="0" marL="0" rtl="0" algn="l">
              <a:spcBef>
                <a:spcPts val="1200"/>
              </a:spcBef>
              <a:spcAft>
                <a:spcPts val="0"/>
              </a:spcAft>
              <a:buNone/>
            </a:pPr>
            <a:r>
              <a:rPr lang="ja" sz="1100" u="sng"/>
              <a:t>概要</a:t>
            </a:r>
            <a:br>
              <a:rPr lang="ja" sz="722"/>
            </a:br>
            <a:r>
              <a:rPr lang="ja" sz="764"/>
              <a:t>大規模注釈付きデータや閉鎖ソースモデルからの合成軌跡に依存しない自動エージェント学習フレームワークであるAUTOACTを提案</a:t>
            </a:r>
            <a:br>
              <a:rPr lang="ja" sz="764"/>
            </a:br>
            <a:r>
              <a:rPr lang="ja" sz="764"/>
              <a:t>特定のタスクやドメインに関連するが量が少ないか、または特定のシナリオに限定された限定的なデータとツールライブラリを用いて、AUTOACTは人間や強力な一般に公開されていない、特定の組織や研究グループによって内部的に開発され利用されている、高度な性能を持つ閉鎖ソースモデルの助けを借りずに計画軌跡を自動的に合成し、ターゲットタスク情報と合成された軌跡に基づいて、タスクを完了するためのサブエージェントグループを自動的に生成します。</a:t>
            </a:r>
            <a:br>
              <a:rPr lang="ja" sz="764"/>
            </a:br>
            <a:r>
              <a:rPr lang="ja" sz="764"/>
              <a:t>https://github.com/zjunlp/AutoAct　コードは入ってなかった…</a:t>
            </a:r>
            <a:endParaRPr sz="764"/>
          </a:p>
          <a:p>
            <a:pPr indent="0" lvl="0" marL="0" rtl="0" algn="l">
              <a:spcBef>
                <a:spcPts val="1200"/>
              </a:spcBef>
              <a:spcAft>
                <a:spcPts val="0"/>
              </a:spcAft>
              <a:buNone/>
            </a:pPr>
            <a:r>
              <a:rPr lang="ja" sz="1100" u="sng"/>
              <a:t>手法</a:t>
            </a:r>
            <a:br>
              <a:rPr lang="ja" sz="800"/>
            </a:br>
            <a:r>
              <a:rPr lang="ja" sz="813"/>
              <a:t>AUTOACTは、大規模注釈付きデータや閉鎖ソースモデルに依存せず、明確な労働分担を用いて</a:t>
            </a:r>
            <a:br>
              <a:rPr lang="ja" sz="813"/>
            </a:br>
            <a:r>
              <a:rPr lang="ja" sz="813"/>
              <a:t>タスクを自動的に学習する能力を示しました。これにより、オープンソースモデルを使用した自動</a:t>
            </a:r>
            <a:br>
              <a:rPr lang="ja" sz="813"/>
            </a:br>
            <a:r>
              <a:rPr lang="ja" sz="813"/>
              <a:t>エージェント学習の新たな道が開かれます。さらに、適切な労働分担戦略と自動生成された軌跡の</a:t>
            </a:r>
            <a:br>
              <a:rPr lang="ja" sz="813"/>
            </a:br>
            <a:r>
              <a:rPr lang="ja" sz="813"/>
              <a:t>品質が、他の方法と比較してAUTOACTの有効性を示す重要な要因であることが確認されました。</a:t>
            </a:r>
            <a:br>
              <a:rPr lang="ja" sz="813"/>
            </a:br>
            <a:r>
              <a:rPr lang="ja" sz="813"/>
              <a:t>図2は、AUTOACTフレームワークの概要を示しています。まず</a:t>
            </a:r>
            <a:br>
              <a:rPr lang="ja" sz="813"/>
            </a:br>
            <a:r>
              <a:rPr lang="ja" sz="813"/>
              <a:t>自己指示（"self-instruct to extend the task database from scratch"）によりタスクデータベースを</a:t>
            </a:r>
            <a:br>
              <a:rPr lang="ja" sz="813"/>
            </a:br>
            <a:r>
              <a:rPr lang="ja" sz="813"/>
              <a:t>ゼロから拡張し、次にMETA-AGENTは自己計画（"self-instruct to planning"）を用いて</a:t>
            </a:r>
            <a:br>
              <a:rPr lang="ja" sz="813"/>
            </a:br>
            <a:r>
              <a:rPr lang="ja" sz="813"/>
              <a:t>自動エージェント学習を行います。これには自動ツール選択（"automatic tool selection"）を行い、</a:t>
            </a:r>
            <a:br>
              <a:rPr lang="ja" sz="813"/>
            </a:br>
            <a:r>
              <a:rPr lang="ja" sz="813"/>
              <a:t>選ばれたツールを使用して軌跡合成（"trajectories synthesis"）します。</a:t>
            </a:r>
            <a:br>
              <a:rPr lang="ja" sz="813"/>
            </a:br>
            <a:r>
              <a:rPr lang="ja" sz="813"/>
              <a:t>次に、合成された軌跡を用いて、META-AGENTはさまざまなサブエージェントに</a:t>
            </a:r>
            <a:br>
              <a:rPr lang="ja" sz="813"/>
            </a:br>
            <a:r>
              <a:rPr lang="ja" sz="813"/>
              <a:t>自己分化（"self-differentiation"）し、それぞれのサブエージェントが特定の役割を担います。</a:t>
            </a:r>
            <a:br>
              <a:rPr lang="ja" sz="813"/>
            </a:br>
            <a:r>
              <a:rPr lang="ja" sz="813"/>
              <a:t>最後に、これらのサブエージェントが協力してグループ計画（"group planning"）を行い、</a:t>
            </a:r>
            <a:br>
              <a:rPr lang="ja" sz="813"/>
            </a:br>
            <a:r>
              <a:rPr lang="ja" sz="813"/>
              <a:t>タスクを達成するためのプロセスを完了します。</a:t>
            </a:r>
            <a:br>
              <a:rPr lang="ja" sz="813"/>
            </a:br>
            <a:r>
              <a:rPr lang="ja" sz="813"/>
              <a:t>自己分化は、LoRAファインチューニングを利用した効率的な学習プロセスです</a:t>
            </a:r>
            <a:br>
              <a:rPr lang="ja" sz="813"/>
            </a:br>
            <a:r>
              <a:rPr lang="ja" sz="813"/>
              <a:t>（"parameter-efficient fine-tuning process to achieve resource-efficient learning"）。</a:t>
            </a:r>
            <a:endParaRPr sz="813"/>
          </a:p>
          <a:p>
            <a:pPr indent="0" lvl="0" marL="0" rtl="0" algn="l">
              <a:spcBef>
                <a:spcPts val="1200"/>
              </a:spcBef>
              <a:spcAft>
                <a:spcPts val="0"/>
              </a:spcAft>
              <a:buNone/>
            </a:pPr>
            <a:r>
              <a:t/>
            </a:r>
            <a:endParaRPr sz="1122" u="sng"/>
          </a:p>
          <a:p>
            <a:pPr indent="0" lvl="0" marL="0" rtl="0" algn="l">
              <a:spcBef>
                <a:spcPts val="1200"/>
              </a:spcBef>
              <a:spcAft>
                <a:spcPts val="0"/>
              </a:spcAft>
              <a:buNone/>
            </a:pPr>
            <a:r>
              <a:t/>
            </a:r>
            <a:endParaRPr sz="1122" u="sng"/>
          </a:p>
          <a:p>
            <a:pPr indent="0" lvl="0" marL="0" rtl="0" algn="l">
              <a:spcBef>
                <a:spcPts val="1200"/>
              </a:spcBef>
              <a:spcAft>
                <a:spcPts val="1200"/>
              </a:spcAft>
              <a:buNone/>
            </a:pPr>
            <a:r>
              <a:rPr lang="ja" sz="1122" u="sng"/>
              <a:t>結果</a:t>
            </a:r>
            <a:br>
              <a:rPr lang="ja" sz="1122"/>
            </a:br>
            <a:r>
              <a:rPr lang="ja" sz="822"/>
              <a:t>AUTOACTは、大規模注釈付きデータや閉鎖ソースモデルに依存せず、明確な労働分担を用いてタスクを自動的に学習する能力を示しました。AUTOACTの現在の実装は、特定のタスクやデータセットに特化しており、他の複雑なタスクや異なる種類のデータセットに対する汎用性や適応性に関してはさらなる検証が必要です。</a:t>
            </a:r>
            <a:endParaRPr sz="822"/>
          </a:p>
        </p:txBody>
      </p:sp>
      <p:pic>
        <p:nvPicPr>
          <p:cNvPr id="430" name="Google Shape;430;p75"/>
          <p:cNvPicPr preferRelativeResize="0"/>
          <p:nvPr/>
        </p:nvPicPr>
        <p:blipFill>
          <a:blip r:embed="rId3">
            <a:alphaModFix/>
          </a:blip>
          <a:stretch>
            <a:fillRect/>
          </a:stretch>
        </p:blipFill>
        <p:spPr>
          <a:xfrm>
            <a:off x="4674575" y="1090225"/>
            <a:ext cx="4469425" cy="3366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AUTOACT: Automatic Agent Learning from Scratch via Self-Planning 2024</a:t>
            </a:r>
            <a:endParaRPr sz="1100"/>
          </a:p>
          <a:p>
            <a:pPr indent="0" lvl="0" marL="0" rtl="0" algn="l">
              <a:spcBef>
                <a:spcPts val="1200"/>
              </a:spcBef>
              <a:spcAft>
                <a:spcPts val="0"/>
              </a:spcAft>
              <a:buNone/>
            </a:pPr>
            <a:r>
              <a:rPr lang="ja" sz="764"/>
              <a:t>自己指示（"self-instruct to extend the task database from scratch"）のプロンプト:</a:t>
            </a:r>
            <a:br>
              <a:rPr lang="ja" sz="764"/>
            </a:br>
            <a:r>
              <a:rPr lang="ja" sz="764"/>
              <a:t>「あなたにはQAペア生成器として、以下のように記述されたタスクで使用する高品質な質問を生成してほしいです。</a:t>
            </a:r>
            <a:br>
              <a:rPr lang="ja" sz="764"/>
            </a:br>
            <a:r>
              <a:rPr lang="ja" sz="764"/>
              <a:t>タスク名：[task_name]</a:t>
            </a:r>
            <a:br>
              <a:rPr lang="ja" sz="764"/>
            </a:br>
            <a:r>
              <a:rPr lang="ja" sz="764"/>
              <a:t>タスク説明：[task_description]</a:t>
            </a:r>
            <a:br>
              <a:rPr lang="ja" sz="764"/>
            </a:br>
            <a:r>
              <a:rPr lang="ja" sz="764"/>
              <a:t>ここにいくつかのタスクからのQ&amp;Aペア例があります：</a:t>
            </a:r>
            <a:br>
              <a:rPr lang="ja" sz="764"/>
            </a:br>
            <a:r>
              <a:rPr lang="ja" sz="764"/>
              <a:t>[QA_pairs]</a:t>
            </a:r>
            <a:br>
              <a:rPr lang="ja" sz="764"/>
            </a:br>
            <a:r>
              <a:rPr lang="ja" sz="764"/>
              <a:t>上記の情報と例に模倣して、最終回答に至るまでに複数の推理ステップが必要な、難易度が異なる幅広いトピックをカバーする[gen_num_per_round]個の新しい異なる質問回答ペアを生成してください。フォーマットは以下のようになります：</a:t>
            </a:r>
            <a:br>
              <a:rPr lang="ja" sz="764"/>
            </a:br>
            <a:r>
              <a:rPr lang="ja" sz="764"/>
              <a:t>[one_example]」</a:t>
            </a:r>
            <a:endParaRPr sz="764"/>
          </a:p>
          <a:p>
            <a:pPr indent="0" lvl="0" marL="0" rtl="0" algn="l">
              <a:spcBef>
                <a:spcPts val="1200"/>
              </a:spcBef>
              <a:spcAft>
                <a:spcPts val="0"/>
              </a:spcAft>
              <a:buNone/>
            </a:pPr>
            <a:r>
              <a:rPr lang="ja" sz="764"/>
              <a:t>自動ツール選択（"automatic tool selection"）のプロンプト:</a:t>
            </a:r>
            <a:br>
              <a:rPr lang="ja" sz="764"/>
            </a:br>
            <a:r>
              <a:rPr lang="ja" sz="764"/>
              <a:t>「複雑なタスクを成功裏に完了するには、通常、三種類のエージェントの協力が必要です：</a:t>
            </a:r>
            <a:br>
              <a:rPr lang="ja" sz="764"/>
            </a:br>
            <a:r>
              <a:rPr lang="ja" sz="764"/>
              <a:t>1. プランエージェント。このエージェントはベンチマークの具体的な実行プロセスを計画し、他の専門言語モデルをいつ呼び出すかを決定することで、与えられたタスクを解決します；</a:t>
            </a:r>
            <a:br>
              <a:rPr lang="ja" sz="764"/>
            </a:br>
            <a:r>
              <a:rPr lang="ja" sz="764"/>
              <a:t>2. ツールエージェント。このエージェントは、タスクに取り組む際に特定のツールをどのように使用するかを決定します。ツールには、タスク環境内のインタラクティブツールや外部ツールやモデルが含まれます。ツールエージェントには、柔軟に選択できるさまざまなツールが含まれています；</a:t>
            </a:r>
            <a:br>
              <a:rPr lang="ja" sz="764"/>
            </a:br>
            <a:r>
              <a:rPr lang="ja" sz="764"/>
              <a:t>3. リフレクトエージェント。このエージェントは歴史的情報と回答を反映して、応答が提供されたクエリと一致しているかを評価します。</a:t>
            </a:r>
            <a:br>
              <a:rPr lang="ja" sz="764"/>
            </a:br>
            <a:r>
              <a:rPr lang="ja" sz="764"/>
              <a:t>何よりも、ツールエージェントには柔軟に選択できる多くのツールが含まれています。あなたのタスクは、与えられたタスクを解決するためにツールライブラリから3つのツールを選択することです。すべてのツールは言語モデルに基づいており、その入力と出力はテキストでなければなりません。あなたは追加の出力なしに、順番にツールの名前と説明のみを提供する必要があります。</a:t>
            </a:r>
            <a:br>
              <a:rPr lang="ja" sz="764"/>
            </a:br>
            <a:r>
              <a:rPr lang="ja" sz="764"/>
              <a:t>タスクプロンプトテンプレート</a:t>
            </a:r>
            <a:br>
              <a:rPr lang="ja" sz="764"/>
            </a:br>
            <a:r>
              <a:rPr lang="ja" sz="764"/>
              <a:t>以下は、与えられたタスク名と説明であり、上記のルールに従ってツールライブラリから対応する3つのツールを一行に一つのツールの形式で選択する必要があります。</a:t>
            </a:r>
            <a:br>
              <a:rPr lang="ja" sz="764"/>
            </a:br>
            <a:r>
              <a:rPr lang="ja" sz="764"/>
              <a:t>タスク名：[task_name]</a:t>
            </a:r>
            <a:br>
              <a:rPr lang="ja" sz="764"/>
            </a:br>
            <a:r>
              <a:rPr lang="ja" sz="764"/>
              <a:t>タスク説明：[task_description]</a:t>
            </a:r>
            <a:br>
              <a:rPr lang="ja" sz="764"/>
            </a:br>
            <a:r>
              <a:rPr lang="ja" sz="764"/>
              <a:t>ツールライブラリ：[list_of_tools]」</a:t>
            </a:r>
            <a:endParaRPr sz="764"/>
          </a:p>
          <a:p>
            <a:pPr indent="0" lvl="0" marL="0" rtl="0" algn="l">
              <a:spcBef>
                <a:spcPts val="1200"/>
              </a:spcBef>
              <a:spcAft>
                <a:spcPts val="1200"/>
              </a:spcAft>
              <a:buNone/>
            </a:pPr>
            <a:r>
              <a:rPr lang="ja" sz="764"/>
              <a:t>軌跡合成（"trajectories synthesis"）のプロンプト:</a:t>
            </a:r>
            <a:br>
              <a:rPr lang="ja" sz="764"/>
            </a:br>
            <a:r>
              <a:rPr lang="ja" sz="764"/>
              <a:t>「あなたにはタスクで熟練した質問回答者として優れることを期待しています。</a:t>
            </a:r>
            <a:br>
              <a:rPr lang="ja" sz="764"/>
            </a:br>
            <a:r>
              <a:rPr lang="ja" sz="764"/>
              <a:t>タスク名：[task_name]</a:t>
            </a:r>
            <a:br>
              <a:rPr lang="ja" sz="764"/>
            </a:br>
            <a:r>
              <a:rPr lang="ja" sz="764"/>
              <a:t>タスク説明：[task_description]</a:t>
            </a:r>
            <a:br>
              <a:rPr lang="ja" sz="764"/>
            </a:br>
            <a:r>
              <a:rPr lang="ja" sz="764"/>
              <a:t>考え、行動、観察のステップを交えながら、質問応答タスクを解決してください。</a:t>
            </a:r>
            <a:br>
              <a:rPr lang="ja" sz="764"/>
            </a:br>
            <a:r>
              <a:rPr lang="ja" sz="764"/>
              <a:t>考えは現状について推理することができ、行動には[action_num]タイプがあります：</a:t>
            </a:r>
            <a:br>
              <a:rPr lang="ja" sz="764"/>
            </a:br>
            <a:r>
              <a:rPr lang="ja" sz="764"/>
              <a:t>自動ツール選択から選ばれた行動リスト[name, definition , usage]</a:t>
            </a:r>
            <a:br>
              <a:rPr lang="ja" sz="764"/>
            </a:br>
            <a:r>
              <a:rPr lang="ja" sz="764"/>
              <a:t>質問：[question][scratchpad]」</a:t>
            </a:r>
            <a:endParaRPr sz="764"/>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ReAct: Synergizing Reasoning and Acting in Language Models</a:t>
            </a:r>
            <a:r>
              <a:rPr lang="ja" sz="1200" u="sng"/>
              <a:t> 2023</a:t>
            </a:r>
            <a:endParaRPr sz="1100"/>
          </a:p>
          <a:p>
            <a:pPr indent="0" lvl="0" marL="0" rtl="0" algn="l">
              <a:spcBef>
                <a:spcPts val="1200"/>
              </a:spcBef>
              <a:spcAft>
                <a:spcPts val="0"/>
              </a:spcAft>
              <a:buNone/>
            </a:pPr>
            <a:r>
              <a:rPr lang="ja" sz="1100" u="sng"/>
              <a:t>概要</a:t>
            </a:r>
            <a:br>
              <a:rPr lang="ja" sz="722"/>
            </a:br>
            <a:r>
              <a:rPr lang="ja" sz="764"/>
              <a:t>LLMに目的の達成に必要なタスクを検討・認識(Reasoning)させ、外部APIを使用(Act)して結果をプロンプトに付与して回答させる方法</a:t>
            </a:r>
            <a:br>
              <a:rPr lang="ja" sz="764"/>
            </a:br>
            <a:r>
              <a:rPr lang="ja" sz="764"/>
              <a:t>特に、HotpotQAとFeverの問題解決タスクや、ALFWorldとWebShopのインタラクティブ意思決定ベンチマークで、最先端のベースラインを上回る効果を示しました。</a:t>
            </a:r>
            <a:br>
              <a:rPr lang="ja" sz="764"/>
            </a:br>
            <a:r>
              <a:rPr lang="ja" sz="764"/>
              <a:t>https://react-lm.github.io/</a:t>
            </a:r>
            <a:endParaRPr sz="764"/>
          </a:p>
          <a:p>
            <a:pPr indent="0" lvl="0" marL="0" rtl="0" algn="l">
              <a:spcBef>
                <a:spcPts val="1200"/>
              </a:spcBef>
              <a:spcAft>
                <a:spcPts val="0"/>
              </a:spcAft>
              <a:buNone/>
            </a:pPr>
            <a:r>
              <a:rPr lang="ja" sz="1100" u="sng"/>
              <a:t>手法</a:t>
            </a:r>
            <a:br>
              <a:rPr lang="ja" sz="800"/>
            </a:br>
            <a:r>
              <a:rPr lang="ja" sz="813"/>
              <a:t>ReActは、推論トレースとタスク固有の推論と行動を交互に生成することで、モデルが計画を誘導、追跡、更新し、例外を処理するのを助けることを目指します。</a:t>
            </a:r>
            <a:br>
              <a:rPr lang="ja" sz="813"/>
            </a:br>
            <a:r>
              <a:rPr lang="ja" sz="813"/>
              <a:t>このアプローチは、HotpotQA（質問応答）とFever（事実検証）のタスク、およびALFWorldとWebShopの二つのインタラクティブ意思決定ベンチマークで評価されました。</a:t>
            </a:r>
            <a:endParaRPr sz="813"/>
          </a:p>
          <a:p>
            <a:pPr indent="0" lvl="0" marL="0" rtl="0" algn="l">
              <a:spcBef>
                <a:spcPts val="1200"/>
              </a:spcBef>
              <a:spcAft>
                <a:spcPts val="1200"/>
              </a:spcAft>
              <a:buNone/>
            </a:pPr>
            <a:r>
              <a:rPr lang="ja" sz="1122" u="sng"/>
              <a:t>結果</a:t>
            </a:r>
            <a:br>
              <a:rPr lang="ja" sz="1122"/>
            </a:br>
            <a:r>
              <a:rPr lang="ja" sz="822"/>
              <a:t> ReActの効果は、推論トレースを活用することで、モデルがより人間らしいタスク解決軌跡を生成し、理解と信頼性を向上させることにあります。また、ReActは、言語と行動の間のシナジーを促進し、モデルが外部ソースからの追加情報を取り入れることを可能にします。</a:t>
            </a:r>
            <a:br>
              <a:rPr lang="ja" sz="822"/>
            </a:br>
            <a:r>
              <a:rPr lang="ja" sz="822"/>
              <a:t>ReActは、質問応答、事実検証、インタラクティブな意思決定タスクなど、さまざまな言語と決定作成タスクに適用可能であり、モデルの解釈可能性、信頼性、診断可能性を高めることができます。</a:t>
            </a:r>
            <a:endParaRPr sz="822"/>
          </a:p>
        </p:txBody>
      </p:sp>
      <p:pic>
        <p:nvPicPr>
          <p:cNvPr id="441" name="Google Shape;441;p77"/>
          <p:cNvPicPr preferRelativeResize="0"/>
          <p:nvPr/>
        </p:nvPicPr>
        <p:blipFill>
          <a:blip r:embed="rId3">
            <a:alphaModFix/>
          </a:blip>
          <a:stretch>
            <a:fillRect/>
          </a:stretch>
        </p:blipFill>
        <p:spPr>
          <a:xfrm>
            <a:off x="64750" y="3084150"/>
            <a:ext cx="6392699" cy="17230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8"/>
          <p:cNvSpPr txBox="1"/>
          <p:nvPr>
            <p:ph idx="1" type="body"/>
          </p:nvPr>
        </p:nvSpPr>
        <p:spPr>
          <a:xfrm>
            <a:off x="0" y="0"/>
            <a:ext cx="9144000" cy="5049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ja" sz="1200" u="sng"/>
              <a:t>Self-Contrast: Better Reflection Through Inconsistent Solving Perspectives 2024</a:t>
            </a:r>
            <a:endParaRPr sz="1100"/>
          </a:p>
          <a:p>
            <a:pPr indent="0" lvl="0" marL="0" rtl="0" algn="l">
              <a:lnSpc>
                <a:spcPct val="100000"/>
              </a:lnSpc>
              <a:spcBef>
                <a:spcPts val="1200"/>
              </a:spcBef>
              <a:spcAft>
                <a:spcPts val="0"/>
              </a:spcAft>
              <a:buNone/>
            </a:pPr>
            <a:r>
              <a:rPr lang="ja" sz="1100" u="sng"/>
              <a:t>概要</a:t>
            </a:r>
            <a:br>
              <a:rPr lang="ja" sz="722"/>
            </a:br>
            <a:r>
              <a:rPr lang="ja" sz="764"/>
              <a:t>内省能力に焦点を当て、外部フィードバックがない場合にLLMの内省が不安定になることを示しています。自己評価に基づくフィードバックの品質が主な問題であり、LLMが過信または高いランダム性を示すことがあります。これを解決するために、「Self-Contrast」手法を提案し、異なる解決視点を探求し、それらの違いを対比して、不一致を解消することでLLMの反省を促します。</a:t>
            </a:r>
            <a:endParaRPr sz="764"/>
          </a:p>
          <a:p>
            <a:pPr indent="0" lvl="0" marL="0" rtl="0" algn="l">
              <a:lnSpc>
                <a:spcPct val="100000"/>
              </a:lnSpc>
              <a:spcBef>
                <a:spcPts val="1200"/>
              </a:spcBef>
              <a:spcAft>
                <a:spcPts val="0"/>
              </a:spcAft>
              <a:buNone/>
            </a:pPr>
            <a:r>
              <a:rPr lang="ja" sz="1100" u="sng"/>
              <a:t>手法</a:t>
            </a:r>
            <a:br>
              <a:rPr lang="ja" sz="800"/>
            </a:br>
            <a:r>
              <a:rPr lang="ja" sz="813"/>
              <a:t>Self-Contrastは、異なる視点から問題を解決するためのプロンプトを自動生成し、生成された解答間の差異を対比して、不一致を特定し、それに基づいてLLMが自己反省を行うプロセスです。この手法は、多様な視点を生成し、それらの違いを比較することにより、より正確な自己修正を可能にします。</a:t>
            </a:r>
            <a:endParaRPr sz="813"/>
          </a:p>
          <a:p>
            <a:pPr indent="0" lvl="0" marL="0" rtl="0" algn="l">
              <a:lnSpc>
                <a:spcPct val="100000"/>
              </a:lnSpc>
              <a:spcBef>
                <a:spcPts val="1200"/>
              </a:spcBef>
              <a:spcAft>
                <a:spcPts val="0"/>
              </a:spcAft>
              <a:buNone/>
            </a:pPr>
            <a:r>
              <a:rPr lang="ja" sz="813"/>
              <a:t>Baseline Promptsには、標準プロンプトとCoTプロンプト、自己整合性ベースライン用のシンプルなプロンプトが使用されます。各実験は10回実行され、その結果の平均が取られます。</a:t>
            </a:r>
            <a:br>
              <a:rPr lang="ja" sz="813"/>
            </a:br>
            <a:r>
              <a:rPr lang="ja" sz="813"/>
              <a:t>数学推論：あなたは数学の先生です。数学の問題を一歩ずつ解決しましょう。問題は{input}です。</a:t>
            </a:r>
            <a:br>
              <a:rPr lang="ja" sz="813"/>
            </a:br>
            <a:r>
              <a:rPr lang="ja" sz="813"/>
              <a:t>創造的翻訳：あなたは翻訳の専門家です。中国語を正確に英語に翻訳してください。中国語の文は{input}です。</a:t>
            </a:r>
            <a:endParaRPr sz="813"/>
          </a:p>
          <a:p>
            <a:pPr indent="0" lvl="0" marL="0" rtl="0" algn="l">
              <a:lnSpc>
                <a:spcPct val="100000"/>
              </a:lnSpc>
              <a:spcBef>
                <a:spcPts val="1200"/>
              </a:spcBef>
              <a:spcAft>
                <a:spcPts val="0"/>
              </a:spcAft>
              <a:buNone/>
            </a:pPr>
            <a:r>
              <a:rPr lang="ja" sz="813"/>
              <a:t>自己反映用プロンプトでは、自己反映ベースライン用に10のプロンプトが設計されています。各実験は初期反応-評価-修正のパターンに従います。初期反応のプロンプトは、前の実験（標準プロンプト）と一致しています。</a:t>
            </a:r>
            <a:endParaRPr sz="813"/>
          </a:p>
          <a:p>
            <a:pPr indent="0" lvl="0" marL="0" rtl="0" algn="l">
              <a:lnSpc>
                <a:spcPct val="100000"/>
              </a:lnSpc>
              <a:spcBef>
                <a:spcPts val="1200"/>
              </a:spcBef>
              <a:spcAft>
                <a:spcPts val="0"/>
              </a:spcAft>
              <a:buNone/>
            </a:pPr>
            <a:r>
              <a:rPr lang="ja" sz="813"/>
              <a:t>1:</a:t>
            </a:r>
            <a:br>
              <a:rPr lang="ja" sz="813"/>
            </a:br>
            <a:r>
              <a:rPr lang="ja" sz="813"/>
              <a:t>評価：前の回答を慎重に検討し、正確性について詳細なフィードバックを提供してください。</a:t>
            </a:r>
            <a:br>
              <a:rPr lang="ja" sz="813"/>
            </a:br>
            <a:r>
              <a:rPr lang="ja" sz="813"/>
              <a:t>修正：フィードバックに基づいて前の回答を改善してください。</a:t>
            </a:r>
            <a:endParaRPr sz="813"/>
          </a:p>
          <a:p>
            <a:pPr indent="0" lvl="0" marL="0" rtl="0" algn="l">
              <a:lnSpc>
                <a:spcPct val="100000"/>
              </a:lnSpc>
              <a:spcBef>
                <a:spcPts val="1200"/>
              </a:spcBef>
              <a:spcAft>
                <a:spcPts val="0"/>
              </a:spcAft>
              <a:buNone/>
            </a:pPr>
            <a:r>
              <a:rPr lang="ja" sz="813"/>
              <a:t>2:</a:t>
            </a:r>
            <a:br>
              <a:rPr lang="ja" sz="813"/>
            </a:br>
            <a:r>
              <a:rPr lang="ja" sz="813"/>
              <a:t>評価：以前の回答をエラーがないかどうか確認し、詳細なフィードバックを提供してください。</a:t>
            </a:r>
            <a:br>
              <a:rPr lang="ja" sz="813"/>
            </a:br>
            <a:r>
              <a:rPr lang="ja" sz="813"/>
              <a:t>修正：フィードバックに基づいて前の回答を改善してください。質問がなければ、前の解決策を繰り返してください。</a:t>
            </a:r>
            <a:endParaRPr sz="813"/>
          </a:p>
          <a:p>
            <a:pPr indent="0" lvl="0" marL="0" rtl="0" algn="l">
              <a:lnSpc>
                <a:spcPct val="100000"/>
              </a:lnSpc>
              <a:spcBef>
                <a:spcPts val="1200"/>
              </a:spcBef>
              <a:spcAft>
                <a:spcPts val="0"/>
              </a:spcAft>
              <a:buNone/>
            </a:pPr>
            <a:r>
              <a:rPr lang="ja" sz="813"/>
              <a:t>3:</a:t>
            </a:r>
            <a:br>
              <a:rPr lang="ja" sz="813"/>
            </a:br>
            <a:r>
              <a:rPr lang="ja" sz="813"/>
              <a:t>評価：前の回答が正しいかどうか、もし間違っていればどこが間違っているか指摘してください。</a:t>
            </a:r>
            <a:br>
              <a:rPr lang="ja" sz="813"/>
            </a:br>
            <a:r>
              <a:rPr lang="ja" sz="813"/>
              <a:t>修正：前の回答を改善してください。</a:t>
            </a:r>
            <a:endParaRPr sz="813"/>
          </a:p>
          <a:p>
            <a:pPr indent="0" lvl="0" marL="0" rtl="0" algn="l">
              <a:lnSpc>
                <a:spcPct val="100000"/>
              </a:lnSpc>
              <a:spcBef>
                <a:spcPts val="1200"/>
              </a:spcBef>
              <a:spcAft>
                <a:spcPts val="0"/>
              </a:spcAft>
              <a:buNone/>
            </a:pPr>
            <a:r>
              <a:rPr lang="ja" sz="813"/>
              <a:t>4:</a:t>
            </a:r>
            <a:br>
              <a:rPr lang="ja" sz="813"/>
            </a:br>
            <a:r>
              <a:rPr lang="ja" sz="813"/>
              <a:t>評価：前の回答の品質を慎重に評価し、何か適切ではないと感じる点を指摘してください。</a:t>
            </a:r>
            <a:br>
              <a:rPr lang="ja" sz="813"/>
            </a:br>
            <a:r>
              <a:rPr lang="ja" sz="813"/>
              <a:t>修正：フィードバックのコメントを慎重に考慮し、答えを再生成してください。</a:t>
            </a:r>
            <a:endParaRPr sz="813"/>
          </a:p>
          <a:p>
            <a:pPr indent="0" lvl="0" marL="0" rtl="0" algn="l">
              <a:lnSpc>
                <a:spcPct val="100000"/>
              </a:lnSpc>
              <a:spcBef>
                <a:spcPts val="1200"/>
              </a:spcBef>
              <a:spcAft>
                <a:spcPts val="0"/>
              </a:spcAft>
              <a:buNone/>
            </a:pPr>
            <a:r>
              <a:rPr lang="ja" sz="813"/>
              <a:t>5:</a:t>
            </a:r>
            <a:br>
              <a:rPr lang="ja" sz="813"/>
            </a:br>
            <a:r>
              <a:rPr lang="ja" sz="813"/>
              <a:t>評価：前の回答にエラーがないかダブルチェックしてください。エラーがあれば、それを指摘してください。</a:t>
            </a:r>
            <a:br>
              <a:rPr lang="ja" sz="813"/>
            </a:br>
            <a:r>
              <a:rPr lang="ja" sz="813"/>
              <a:t>修正：フィードバックを注意深く読み、回答を改善してください。</a:t>
            </a:r>
            <a:endParaRPr sz="813"/>
          </a:p>
          <a:p>
            <a:pPr indent="0" lvl="0" marL="0" rtl="0" algn="l">
              <a:lnSpc>
                <a:spcPct val="100000"/>
              </a:lnSpc>
              <a:spcBef>
                <a:spcPts val="1200"/>
              </a:spcBef>
              <a:spcAft>
                <a:spcPts val="0"/>
              </a:spcAft>
              <a:buNone/>
            </a:pPr>
            <a:r>
              <a:rPr lang="ja" sz="813"/>
              <a:t>6:</a:t>
            </a:r>
            <a:br>
              <a:rPr lang="ja" sz="813"/>
            </a:br>
            <a:r>
              <a:rPr lang="ja" sz="813"/>
              <a:t>評価：前の回答に何か間違いがあったかもしれないので、ダブルチェックして間違いを見つけてください。全くエラーがないと思ったら、「完全に正しい」とだけ返信してください。</a:t>
            </a:r>
            <a:br>
              <a:rPr lang="ja" sz="813"/>
            </a:br>
            <a:r>
              <a:rPr lang="ja" sz="813"/>
              <a:t>修正：回答を改善してください。受け入れられると思うなら、最後の回答を繰り返してください。</a:t>
            </a:r>
            <a:endParaRPr sz="813"/>
          </a:p>
          <a:p>
            <a:pPr indent="0" lvl="0" marL="0" rtl="0" algn="l">
              <a:lnSpc>
                <a:spcPct val="100000"/>
              </a:lnSpc>
              <a:spcBef>
                <a:spcPts val="1200"/>
              </a:spcBef>
              <a:spcAft>
                <a:spcPts val="0"/>
              </a:spcAft>
              <a:buNone/>
            </a:pPr>
            <a:r>
              <a:rPr lang="ja" sz="813"/>
              <a:t>7:</a:t>
            </a:r>
            <a:br>
              <a:rPr lang="ja" sz="813"/>
            </a:br>
            <a:r>
              <a:rPr lang="ja" sz="813"/>
              <a:t>評価：前の回答が質問に合っているか確認してください。合わない場合は指摘してください。</a:t>
            </a:r>
            <a:br>
              <a:rPr lang="ja" sz="813"/>
            </a:br>
            <a:r>
              <a:rPr lang="ja" sz="813"/>
              <a:t>修正：フィードバックに基づいて回答を改善してください。フィードバックが完璧でない何かを指摘している場合は、それを修正してください。</a:t>
            </a:r>
            <a:endParaRPr sz="813"/>
          </a:p>
          <a:p>
            <a:pPr indent="0" lvl="0" marL="0" rtl="0" algn="l">
              <a:lnSpc>
                <a:spcPct val="100000"/>
              </a:lnSpc>
              <a:spcBef>
                <a:spcPts val="1200"/>
              </a:spcBef>
              <a:spcAft>
                <a:spcPts val="0"/>
              </a:spcAft>
              <a:buNone/>
            </a:pPr>
            <a:r>
              <a:rPr lang="ja" sz="813"/>
              <a:t>8:</a:t>
            </a:r>
            <a:br>
              <a:rPr lang="ja" sz="813"/>
            </a:br>
            <a:r>
              <a:rPr lang="ja" sz="813"/>
              <a:t>評価：あなたの回答が問題に対処しているかどうかを検討してください。そうでない場合やエラーがある場合は指摘してください。</a:t>
            </a:r>
            <a:br>
              <a:rPr lang="ja" sz="813"/>
            </a:br>
            <a:r>
              <a:rPr lang="ja" sz="813"/>
              <a:t>修正：フィードバックに基づいて反映し、回答を改善してください。</a:t>
            </a:r>
            <a:endParaRPr sz="813"/>
          </a:p>
          <a:p>
            <a:pPr indent="0" lvl="0" marL="0" rtl="0" algn="l">
              <a:lnSpc>
                <a:spcPct val="100000"/>
              </a:lnSpc>
              <a:spcBef>
                <a:spcPts val="1200"/>
              </a:spcBef>
              <a:spcAft>
                <a:spcPts val="0"/>
              </a:spcAft>
              <a:buNone/>
            </a:pPr>
            <a:r>
              <a:rPr lang="ja" sz="813"/>
              <a:t>9:</a:t>
            </a:r>
            <a:br>
              <a:rPr lang="ja" sz="813"/>
            </a:br>
            <a:r>
              <a:rPr lang="ja" sz="813"/>
              <a:t>評価：前の回答が問題を解決しているかどうかを詳細に評価し、フィードバックを提供してください。</a:t>
            </a:r>
            <a:br>
              <a:rPr lang="ja" sz="813"/>
            </a:br>
            <a:r>
              <a:rPr lang="ja" sz="813"/>
              <a:t>修正：フィードバックに基づいて回答を改善してください。</a:t>
            </a:r>
            <a:endParaRPr sz="813"/>
          </a:p>
          <a:p>
            <a:pPr indent="0" lvl="0" marL="0" rtl="0" algn="l">
              <a:lnSpc>
                <a:spcPct val="100000"/>
              </a:lnSpc>
              <a:spcBef>
                <a:spcPts val="1200"/>
              </a:spcBef>
              <a:spcAft>
                <a:spcPts val="0"/>
              </a:spcAft>
              <a:buNone/>
            </a:pPr>
            <a:r>
              <a:rPr lang="ja" sz="813"/>
              <a:t>10:</a:t>
            </a:r>
            <a:br>
              <a:rPr lang="ja" sz="813"/>
            </a:br>
            <a:r>
              <a:rPr lang="ja" sz="813"/>
              <a:t>評価：前の回答の正確性とさらに強化できるかどうかをチェックしてください。</a:t>
            </a:r>
            <a:br>
              <a:rPr lang="ja" sz="813"/>
            </a:br>
            <a:r>
              <a:rPr lang="ja" sz="813"/>
              <a:t>修正：フィードバックに基づいて回答をさらに改善してください。必要でないと感じる場合は、前の回答を再述してください。</a:t>
            </a:r>
            <a:endParaRPr sz="813"/>
          </a:p>
          <a:p>
            <a:pPr indent="0" lvl="0" marL="0" rtl="0" algn="l">
              <a:lnSpc>
                <a:spcPct val="100000"/>
              </a:lnSpc>
              <a:spcBef>
                <a:spcPts val="1200"/>
              </a:spcBef>
              <a:spcAft>
                <a:spcPts val="1200"/>
              </a:spcAft>
              <a:buNone/>
            </a:pPr>
            <a:r>
              <a:rPr lang="ja" sz="1122" u="sng"/>
              <a:t>結果</a:t>
            </a:r>
            <a:br>
              <a:rPr lang="ja" sz="1122"/>
            </a:br>
            <a:r>
              <a:rPr lang="ja" sz="822"/>
              <a:t>実験では、数理推論タスクと翻訳タスクの両方でSelf-Contrastの有効性を示しました。Self-Contrastを使用した場合、標準的な自己反省よりも有意に改善された結果が得られ、LLMがより正確な自己修正を行うことができました。</a:t>
            </a:r>
            <a:endParaRPr sz="822"/>
          </a:p>
        </p:txBody>
      </p:sp>
      <p:pic>
        <p:nvPicPr>
          <p:cNvPr id="447" name="Google Shape;447;p78"/>
          <p:cNvPicPr preferRelativeResize="0"/>
          <p:nvPr/>
        </p:nvPicPr>
        <p:blipFill>
          <a:blip r:embed="rId3">
            <a:alphaModFix/>
          </a:blip>
          <a:stretch>
            <a:fillRect/>
          </a:stretch>
        </p:blipFill>
        <p:spPr>
          <a:xfrm>
            <a:off x="4878275" y="1386250"/>
            <a:ext cx="4119200" cy="2913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Deductive Beam Search: Decoding Deducible Rationale for Chain-of-Thought Reasoning</a:t>
            </a:r>
            <a:r>
              <a:rPr lang="ja" sz="1200" u="sng"/>
              <a:t> 2024</a:t>
            </a:r>
            <a:endParaRPr sz="1100"/>
          </a:p>
          <a:p>
            <a:pPr indent="0" lvl="0" marL="0" rtl="0" algn="l">
              <a:lnSpc>
                <a:spcPct val="100000"/>
              </a:lnSpc>
              <a:spcBef>
                <a:spcPts val="1200"/>
              </a:spcBef>
              <a:spcAft>
                <a:spcPts val="0"/>
              </a:spcAft>
              <a:buNone/>
            </a:pPr>
            <a:r>
              <a:rPr lang="ja" sz="1100" u="sng"/>
              <a:t>概要</a:t>
            </a:r>
            <a:br>
              <a:rPr lang="ja" sz="722"/>
            </a:br>
            <a:r>
              <a:rPr lang="ja" sz="764"/>
              <a:t>推論の中間ステップでの誤りに対応するDeductive Beam Search (DBS)を提案。CoT推論と演繹推論を統合し、ステップごとのビームサーチを活用することで結果を向上させます</a:t>
            </a:r>
            <a:endParaRPr sz="764"/>
          </a:p>
          <a:p>
            <a:pPr indent="0" lvl="0" marL="0" rtl="0" algn="l">
              <a:lnSpc>
                <a:spcPct val="100000"/>
              </a:lnSpc>
              <a:spcBef>
                <a:spcPts val="1200"/>
              </a:spcBef>
              <a:spcAft>
                <a:spcPts val="0"/>
              </a:spcAft>
              <a:buNone/>
            </a:pPr>
            <a:r>
              <a:rPr lang="ja" sz="1100" u="sng"/>
              <a:t>手法</a:t>
            </a:r>
            <a:br>
              <a:rPr lang="ja" sz="800"/>
            </a:br>
            <a:r>
              <a:rPr lang="ja" sz="813"/>
              <a:t>DBSの具体的なプロセスは以下になります</a:t>
            </a:r>
            <a:br>
              <a:rPr lang="ja" sz="813"/>
            </a:br>
            <a:r>
              <a:rPr lang="ja" sz="813"/>
              <a:t>1. 初期化: 最初の推論ステップを生成します。</a:t>
            </a:r>
            <a:br>
              <a:rPr lang="ja" sz="813"/>
            </a:br>
            <a:r>
              <a:rPr lang="ja" sz="813"/>
              <a:t>2. ビームサーチ: 各推論ステップで、可能な続きの推論を複数生成し、</a:t>
            </a:r>
            <a:br>
              <a:rPr lang="ja" sz="813"/>
            </a:br>
            <a:r>
              <a:rPr lang="ja" sz="813"/>
              <a:t>それらを評価します。</a:t>
            </a:r>
            <a:br>
              <a:rPr lang="ja" sz="813"/>
            </a:br>
            <a:r>
              <a:rPr lang="ja" sz="813"/>
              <a:t>3. 推論の検証: 「Deductive Verifier」を使用して、</a:t>
            </a:r>
            <a:br>
              <a:rPr lang="ja" sz="813"/>
            </a:br>
            <a:r>
              <a:rPr lang="ja" sz="813"/>
              <a:t>生成された推論ステップの妥当性を評価します。</a:t>
            </a:r>
            <a:br>
              <a:rPr lang="ja" sz="813"/>
            </a:br>
            <a:r>
              <a:rPr lang="ja" sz="813"/>
              <a:t>4. 最終選択: 評価を基に最も妥当と思われる推論チェーンを選択します。</a:t>
            </a:r>
            <a:endParaRPr sz="813"/>
          </a:p>
          <a:p>
            <a:pPr indent="0" lvl="0" marL="0" rtl="0" algn="l">
              <a:lnSpc>
                <a:spcPct val="100000"/>
              </a:lnSpc>
              <a:spcBef>
                <a:spcPts val="1200"/>
              </a:spcBef>
              <a:spcAft>
                <a:spcPts val="0"/>
              </a:spcAft>
              <a:buNone/>
            </a:pPr>
            <a:r>
              <a:rPr lang="ja" sz="813"/>
              <a:t>推論ステップの妥当性を検証するための「deductive verifier」を使用しています。</a:t>
            </a:r>
            <a:br>
              <a:rPr lang="ja" sz="813"/>
            </a:br>
            <a:r>
              <a:rPr lang="ja" sz="813"/>
              <a:t>この手法は、特定の推論ステップが論理的に正しいかどうかを検証するために</a:t>
            </a:r>
            <a:br>
              <a:rPr lang="ja" sz="813"/>
            </a:br>
            <a:r>
              <a:rPr lang="ja" sz="813"/>
              <a:t>設計されています。推論過程の各ステップを逐一チェックし、</a:t>
            </a:r>
            <a:br>
              <a:rPr lang="ja" sz="813"/>
            </a:br>
            <a:r>
              <a:rPr lang="ja" sz="813"/>
              <a:t>その妥当性を評価することで、最終的な推論結果の正確性を向上させることを</a:t>
            </a:r>
            <a:br>
              <a:rPr lang="ja" sz="813"/>
            </a:br>
            <a:r>
              <a:rPr lang="ja" sz="813"/>
              <a:t>目指しています。これにより、言語モデルが生成する推論チェーンの質が向上し、</a:t>
            </a:r>
            <a:br>
              <a:rPr lang="ja" sz="813"/>
            </a:br>
            <a:r>
              <a:rPr lang="ja" sz="813"/>
              <a:t>より正確な結論に至ることが可能になります。</a:t>
            </a:r>
            <a:endParaRPr sz="813"/>
          </a:p>
          <a:p>
            <a:pPr indent="0" lvl="0" marL="0" rtl="0" algn="l">
              <a:lnSpc>
                <a:spcPct val="100000"/>
              </a:lnSpc>
              <a:spcBef>
                <a:spcPts val="1200"/>
              </a:spcBef>
              <a:spcAft>
                <a:spcPts val="0"/>
              </a:spcAft>
              <a:buNone/>
            </a:pPr>
            <a:r>
              <a:rPr lang="ja" sz="813"/>
              <a:t>StrategyQAで使用したプロンプトは以下になります</a:t>
            </a:r>
            <a:br>
              <a:rPr lang="ja" sz="813"/>
            </a:br>
            <a:r>
              <a:rPr lang="ja" sz="813"/>
              <a:t>質問に基づき、理由をステップバイステップで出力し、最終的な答えを（はいまたはいいえで）与えてください。</a:t>
            </a:r>
            <a:endParaRPr sz="813"/>
          </a:p>
          <a:p>
            <a:pPr indent="0" lvl="0" marL="0" rtl="0" algn="l">
              <a:lnSpc>
                <a:spcPct val="100000"/>
              </a:lnSpc>
              <a:spcBef>
                <a:spcPts val="1200"/>
              </a:spcBef>
              <a:spcAft>
                <a:spcPts val="0"/>
              </a:spcAft>
              <a:buNone/>
            </a:pPr>
            <a:r>
              <a:rPr lang="ja" sz="813"/>
              <a:t>例1では、「ハムスターは他の動物に食べ物を提供しているか？」という質問に対して、「ハムスターは獲物であり、獲物は捕食者の食べ物である。」という理由から最終的な答えとして「はい」と回答しています。</a:t>
            </a:r>
            <a:endParaRPr sz="813"/>
          </a:p>
          <a:p>
            <a:pPr indent="0" lvl="0" marL="0" rtl="0" algn="l">
              <a:lnSpc>
                <a:spcPct val="100000"/>
              </a:lnSpc>
              <a:spcBef>
                <a:spcPts val="1200"/>
              </a:spcBef>
              <a:spcAft>
                <a:spcPts val="0"/>
              </a:spcAft>
              <a:buNone/>
            </a:pPr>
            <a:r>
              <a:rPr lang="ja" sz="813"/>
              <a:t>例2では、「ベトナム戦争中（1945-46）にラマは2回出産できるか？」という質問に対し、「ベトナム戦争は6ヶ月間だった。ラマの妊娠期間は11ヶ月で、これは6ヶ月より長い。」という理由から最終的な答えを「いいえ」としています。</a:t>
            </a:r>
            <a:endParaRPr sz="813"/>
          </a:p>
          <a:p>
            <a:pPr indent="0" lvl="0" marL="0" rtl="0" algn="l">
              <a:lnSpc>
                <a:spcPct val="100000"/>
              </a:lnSpc>
              <a:spcBef>
                <a:spcPts val="1200"/>
              </a:spcBef>
              <a:spcAft>
                <a:spcPts val="1200"/>
              </a:spcAft>
              <a:buNone/>
            </a:pPr>
            <a:r>
              <a:rPr lang="ja" sz="1122" u="sng"/>
              <a:t>結果</a:t>
            </a:r>
            <a:br>
              <a:rPr lang="ja" sz="1122"/>
            </a:br>
            <a:r>
              <a:rPr lang="ja" sz="822"/>
              <a:t>DBSが、算術、常識、記号推論タスクを含む8つの推論データセットで良い結果を示しました</a:t>
            </a:r>
            <a:endParaRPr sz="822"/>
          </a:p>
        </p:txBody>
      </p:sp>
      <p:pic>
        <p:nvPicPr>
          <p:cNvPr id="453" name="Google Shape;453;p79"/>
          <p:cNvPicPr preferRelativeResize="0"/>
          <p:nvPr/>
        </p:nvPicPr>
        <p:blipFill>
          <a:blip r:embed="rId3">
            <a:alphaModFix/>
          </a:blip>
          <a:stretch>
            <a:fillRect/>
          </a:stretch>
        </p:blipFill>
        <p:spPr>
          <a:xfrm>
            <a:off x="4196150" y="805027"/>
            <a:ext cx="4852601" cy="2059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ja" sz="1200" u="sng"/>
              <a:t>The Calibration Gap between Model and Human Confidence in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推論の自信度に応じて説明のニュアンスを変更させる</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複数選択形式の質問に対するLLMの自信度を評価し、その自信度をベースにした説明の変更が人間の自信度にどのように影響するかを確認しました。</a:t>
            </a:r>
            <a:br>
              <a:rPr lang="ja" sz="813"/>
            </a:br>
            <a:r>
              <a:rPr lang="ja" sz="813"/>
              <a:t>プロンプト例は以下になります</a:t>
            </a:r>
            <a:br>
              <a:rPr lang="ja" sz="813"/>
            </a:br>
            <a:r>
              <a:rPr lang="ja" sz="813"/>
              <a:t>実験2</a:t>
            </a:r>
            <a:br>
              <a:rPr lang="ja" sz="813"/>
            </a:br>
            <a:r>
              <a:rPr lang="ja" sz="813"/>
              <a:t>自信が低く、長い 問題: [質問] 次の選択肢から選んでください: [A] オプションA [B] オプションB [C] オプションC [D] オプションD。あなたが出した答えは[答え]です。なぜあなたが[答え]であることに自信がないかの説明を書いてください。説明の中で、自信がないことと答えを含めてください。'I am'から始めてください。</a:t>
            </a:r>
            <a:br>
              <a:rPr lang="ja" sz="813"/>
            </a:br>
            <a:r>
              <a:rPr lang="ja" sz="813"/>
              <a:t>中くらいの自信と長い 問題: [質問] 次の選択肢から選んでください: [A] オプションA [B] オプションB [C] オプションC [D] オプションD。あなたが出した答えは[答え]です。なぜあなたが[答え]であることにやや自信があるかの説明を書いてください。説明の中で、やや自信があることと答えを含めてください。'I am'から始めてください。</a:t>
            </a:r>
            <a:br>
              <a:rPr lang="ja" sz="813"/>
            </a:br>
            <a:r>
              <a:rPr lang="ja" sz="813"/>
              <a:t>自信が高く、長い 問題: [質問] 次の選択肢から選んでください: [A] オプションA [B] オプションB [C] オプションC [D] オプションD。あなたが出した答えは[答え]です。なぜあなたが[答え]であることに自信があるかの説明を書いてください。説明の中で、自信があることと答えを含めてください。'I am'から始めてください。</a:t>
            </a:r>
            <a:br>
              <a:rPr lang="ja" sz="813"/>
            </a:br>
            <a:r>
              <a:rPr lang="ja" sz="813"/>
              <a:t>自信が低く、短い 問題: [質問] 次の選択肢から選んでください: [A] オプションA [B] オプションB [C] オプションC [D] オプションD。あなたが出した答えは[答え]です。なぜあなたが[答え]であることに自信がないかの非常に短い説明を書いてください。説明の中で、自信がないことと答えを含めてください。可能な限り少ない言葉を使ってください。'I am'から始めてください。</a:t>
            </a:r>
            <a:br>
              <a:rPr lang="ja" sz="813"/>
            </a:br>
            <a:r>
              <a:rPr lang="ja" sz="813"/>
              <a:t>中くらいの自信と短い 問題: [質問] 次の選択肢から選んでください: [A] オプションA [B] オプションB [C] オプションC [D] オプションD。あなたが出した答えは[答え]です。なぜあなたが[答え]であることにやや自信があるかの非常に短い説明を書いてください。説明の中で、やや自信があることと答えを含めてください。可能な限り少ない言葉を使ってください。'I am'から始めてください。</a:t>
            </a:r>
            <a:br>
              <a:rPr lang="ja" sz="813"/>
            </a:br>
            <a:r>
              <a:rPr lang="ja" sz="813"/>
              <a:t>自信が高く、短い 問題: [質問] 次の選択肢から選んでください: [A] オプションA [B] オプションB [C] オプションC [D] オプションD。あなたが出した答えは[答え]です。なぜあなたが[答え]であることに自信があるかの非常に短い説明を書いてください。説明の中で、自信があることと答えを含めてください。可能な限り少ない言葉を使ってください。'I am'から始めてください。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0"/>
              </a:spcAft>
              <a:buNone/>
            </a:pPr>
            <a:r>
              <a:rPr lang="ja" sz="822"/>
              <a:t>LLMの説明の言語的操作が人間の自信度に直接影響を与えることが確認されました。不確実性を示す言語を用いた説明では、参加者の正解に対する自信度が低くなりました。</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br>
              <a:rPr lang="ja" sz="822"/>
            </a:br>
            <a:br>
              <a:rPr lang="ja" sz="822"/>
            </a:br>
            <a:br>
              <a:rPr lang="ja" sz="822"/>
            </a:br>
            <a:br>
              <a:rPr lang="ja" sz="822"/>
            </a:b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0"/>
              </a:spcAft>
              <a:buNone/>
            </a:pPr>
            <a:r>
              <a:t/>
            </a:r>
            <a:endParaRPr sz="822"/>
          </a:p>
          <a:p>
            <a:pPr indent="0" lvl="0" marL="0" rtl="0" algn="l">
              <a:lnSpc>
                <a:spcPct val="100000"/>
              </a:lnSpc>
              <a:spcBef>
                <a:spcPts val="1200"/>
              </a:spcBef>
              <a:spcAft>
                <a:spcPts val="1200"/>
              </a:spcAft>
              <a:buNone/>
            </a:pPr>
            <a:r>
              <a:t/>
            </a:r>
            <a:endParaRPr sz="822"/>
          </a:p>
        </p:txBody>
      </p:sp>
      <p:pic>
        <p:nvPicPr>
          <p:cNvPr id="459" name="Google Shape;459;p80"/>
          <p:cNvPicPr preferRelativeResize="0"/>
          <p:nvPr/>
        </p:nvPicPr>
        <p:blipFill>
          <a:blip r:embed="rId3">
            <a:alphaModFix/>
          </a:blip>
          <a:stretch>
            <a:fillRect/>
          </a:stretch>
        </p:blipFill>
        <p:spPr>
          <a:xfrm>
            <a:off x="4504600" y="2960500"/>
            <a:ext cx="4410801" cy="2089100"/>
          </a:xfrm>
          <a:prstGeom prst="rect">
            <a:avLst/>
          </a:prstGeom>
          <a:noFill/>
          <a:ln>
            <a:noFill/>
          </a:ln>
        </p:spPr>
      </p:pic>
      <p:pic>
        <p:nvPicPr>
          <p:cNvPr id="460" name="Google Shape;460;p80"/>
          <p:cNvPicPr preferRelativeResize="0"/>
          <p:nvPr/>
        </p:nvPicPr>
        <p:blipFill>
          <a:blip r:embed="rId4">
            <a:alphaModFix/>
          </a:blip>
          <a:stretch>
            <a:fillRect/>
          </a:stretch>
        </p:blipFill>
        <p:spPr>
          <a:xfrm>
            <a:off x="152400" y="3023324"/>
            <a:ext cx="4212476" cy="164527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1"/>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ja" sz="1200" u="sng"/>
              <a:t>Formal-LLM: Integrating Formal Language and Natural Language for Controllable LLM-based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LLMの生成プロセスのコントロール性が低いため、現在のLLMベースのエージェントは頻繁に無効または非実行可能な計画を生成する。</a:t>
            </a:r>
            <a:br>
              <a:rPr lang="ja" sz="764"/>
            </a:br>
            <a:r>
              <a:rPr lang="ja" sz="764"/>
              <a:t>- Formal-LLMフレームワークは、自然言語の表現力と形式言語の精度を統合し、計画プロセスをコントロール可能にする。</a:t>
            </a:r>
            <a:br>
              <a:rPr lang="ja" sz="764"/>
            </a:br>
            <a:r>
              <a:rPr lang="ja" sz="764"/>
              <a:t>- 実験により、Formal-LLMフレームワークは全体的なパフォーマンスを50%以上向上させ、計画の有効性を高めることができることが示された</a:t>
            </a:r>
            <a:br>
              <a:rPr lang="ja" sz="764"/>
            </a:br>
            <a:r>
              <a:rPr lang="ja" sz="764"/>
              <a:t>これにより、計画の有効性を高め、LLMを高い計画の妥当性が求められるアプリケーションシナリオで広く利用できるようにすることが期待できるのかな？</a:t>
            </a:r>
            <a:br>
              <a:rPr lang="ja" sz="764"/>
            </a:br>
            <a:br>
              <a:rPr lang="ja" sz="764"/>
            </a:br>
            <a:r>
              <a:rPr lang="ja" sz="764"/>
              <a:t>https://github.com/agiresearch/Formal-LLM</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Formal-LLMは、LLMベースのエージェントの計画生成を制御するために、人間のユーザーは自然言語の制約を表すために形式言語（文脈自由文法、CFG）を構築します。形式言語は次にプッシュダウンオートマトン（PDA）に翻訳されます。LLMが計画を行う際、オートマトンによって定義された状態遷移に従う必要があり、これによって最終生成された計画に制約が満たされることが保証されます。プランが木構造を示すことがあるため、PDAを用いて生成する必要があります。</a:t>
            </a:r>
            <a:endParaRPr sz="813"/>
          </a:p>
          <a:p>
            <a:pPr indent="0" lvl="0" marL="0" rtl="0" algn="l">
              <a:lnSpc>
                <a:spcPct val="100000"/>
              </a:lnSpc>
              <a:spcBef>
                <a:spcPts val="1200"/>
              </a:spcBef>
              <a:spcAft>
                <a:spcPts val="0"/>
              </a:spcAft>
              <a:buNone/>
            </a:pPr>
            <a:r>
              <a:rPr lang="ja" sz="813"/>
              <a:t>文脈自由文法（CFG）とそれに対応するプッシュダウンオートマトン（PDA）の例</a:t>
            </a:r>
            <a:br>
              <a:rPr lang="ja" sz="813"/>
            </a:br>
            <a:r>
              <a:rPr lang="ja" sz="813"/>
              <a:t>Zero-shot Prompt:</a:t>
            </a:r>
            <a:br>
              <a:rPr lang="ja" sz="813"/>
            </a:br>
            <a:r>
              <a:rPr lang="ja" sz="813"/>
              <a:t>問題: {タスクの説明}。</a:t>
            </a:r>
            <a:br>
              <a:rPr lang="ja" sz="813"/>
            </a:br>
            <a:r>
              <a:rPr lang="ja" sz="813"/>
              <a:t>その解決策は何ですか？'Step'をマークして使用してください。</a:t>
            </a:r>
            <a:endParaRPr sz="813"/>
          </a:p>
          <a:p>
            <a:pPr indent="0" lvl="0" marL="0" rtl="0" algn="l">
              <a:lnSpc>
                <a:spcPct val="100000"/>
              </a:lnSpc>
              <a:spcBef>
                <a:spcPts val="1200"/>
              </a:spcBef>
              <a:spcAft>
                <a:spcPts val="0"/>
              </a:spcAft>
              <a:buNone/>
            </a:pPr>
            <a:r>
              <a:rPr lang="ja" sz="813"/>
              <a:t>Few-shot Prompt:</a:t>
            </a:r>
            <a:br>
              <a:rPr lang="ja" sz="813"/>
            </a:br>
            <a:r>
              <a:rPr lang="ja" sz="813"/>
              <a:t>問題: {タスクの説明}。</a:t>
            </a:r>
            <a:br>
              <a:rPr lang="ja" sz="813"/>
            </a:br>
            <a:r>
              <a:rPr lang="ja" sz="813"/>
              <a:t>その解決策は何ですか？</a:t>
            </a:r>
            <a:br>
              <a:rPr lang="ja" sz="813"/>
            </a:br>
            <a:r>
              <a:rPr lang="ja" sz="813"/>
              <a:t>例として、特定のタスクのためにFormal-LLMをガイドとして使用する場合、</a:t>
            </a:r>
            <a:br>
              <a:rPr lang="ja" sz="813"/>
            </a:br>
            <a:r>
              <a:rPr lang="ja" sz="813"/>
              <a:t>プロンプトは次のようになります:</a:t>
            </a:r>
            <a:br>
              <a:rPr lang="ja" sz="813"/>
            </a:br>
            <a:r>
              <a:rPr lang="ja" sz="813"/>
              <a:t>プロンプト: {タスクの説明}{現在の進捗}{可能な選択肢}</a:t>
            </a:r>
            <a:br>
              <a:rPr lang="ja" sz="813"/>
            </a:br>
            <a:r>
              <a:rPr lang="ja" sz="813"/>
              <a:t>例のプロンプト:</a:t>
            </a:r>
            <a:br>
              <a:rPr lang="ja" sz="813"/>
            </a:br>
            <a:r>
              <a:rPr lang="ja" sz="813"/>
              <a:t>タスクは機械が機能するかをテストすることです。</a:t>
            </a:r>
            <a:br>
              <a:rPr lang="ja" sz="813"/>
            </a:br>
            <a:r>
              <a:rPr lang="ja" sz="813"/>
              <a:t>現在の進捗: ステップ n: 機械をオフにする。</a:t>
            </a:r>
            <a:br>
              <a:rPr lang="ja" sz="813"/>
            </a:br>
            <a:r>
              <a:rPr lang="ja" sz="813"/>
              <a:t>ステップ (n-1): ?</a:t>
            </a:r>
            <a:br>
              <a:rPr lang="ja" sz="813"/>
            </a:br>
            <a:r>
              <a:rPr lang="ja" sz="813"/>
              <a:t>最良の選択を選んでください:</a:t>
            </a:r>
            <a:br>
              <a:rPr lang="ja" sz="813"/>
            </a:br>
            <a:r>
              <a:rPr lang="ja" sz="813"/>
              <a:t>機械をオフにする。</a:t>
            </a:r>
            <a:br>
              <a:rPr lang="ja" sz="813"/>
            </a:br>
            <a:r>
              <a:rPr lang="ja" sz="813"/>
              <a:t>機械をオンにする。</a:t>
            </a:r>
            <a:br>
              <a:rPr lang="ja" sz="813"/>
            </a:br>
            <a:r>
              <a:rPr lang="ja" sz="813"/>
              <a:t>何もしない。</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Formal-LLMフレームワークは、LLMベースのエージェントが無効または成功しない計画を</a:t>
            </a:r>
            <a:br>
              <a:rPr lang="ja" sz="822"/>
            </a:br>
            <a:r>
              <a:rPr lang="ja" sz="822"/>
              <a:t>生成することを防ぎ、計画生成プロセスを制御可能にすることで、</a:t>
            </a:r>
            <a:br>
              <a:rPr lang="ja" sz="822"/>
            </a:br>
            <a:r>
              <a:rPr lang="ja" sz="822"/>
              <a:t>LLMのアプリケーションシナリオを広げることができます。</a:t>
            </a:r>
            <a:br>
              <a:rPr lang="ja" sz="822"/>
            </a:br>
            <a:endParaRPr sz="822"/>
          </a:p>
        </p:txBody>
      </p:sp>
      <p:pic>
        <p:nvPicPr>
          <p:cNvPr id="466" name="Google Shape;466;p81"/>
          <p:cNvPicPr preferRelativeResize="0"/>
          <p:nvPr/>
        </p:nvPicPr>
        <p:blipFill>
          <a:blip r:embed="rId3">
            <a:alphaModFix/>
          </a:blip>
          <a:stretch>
            <a:fillRect/>
          </a:stretch>
        </p:blipFill>
        <p:spPr>
          <a:xfrm>
            <a:off x="4825200" y="2013350"/>
            <a:ext cx="4318800" cy="2925457"/>
          </a:xfrm>
          <a:prstGeom prst="rect">
            <a:avLst/>
          </a:prstGeom>
          <a:noFill/>
          <a:ln>
            <a:noFill/>
          </a:ln>
        </p:spPr>
      </p:pic>
      <p:pic>
        <p:nvPicPr>
          <p:cNvPr id="467" name="Google Shape;467;p81"/>
          <p:cNvPicPr preferRelativeResize="0"/>
          <p:nvPr/>
        </p:nvPicPr>
        <p:blipFill>
          <a:blip r:embed="rId4">
            <a:alphaModFix/>
          </a:blip>
          <a:stretch>
            <a:fillRect/>
          </a:stretch>
        </p:blipFill>
        <p:spPr>
          <a:xfrm>
            <a:off x="2638000" y="3152446"/>
            <a:ext cx="2187200" cy="105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ja" sz="1200" u="sng"/>
              <a:t>Prompt-Time Symbolic Knowledge Capture with Large Language Models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ユーザー固有の知識をLLMに組み込む</a:t>
            </a:r>
            <a:br>
              <a:rPr lang="ja" sz="764"/>
            </a:br>
            <a:r>
              <a:rPr lang="ja" sz="764"/>
              <a:t>- プロンプトからトリプル生成（P2T）に焦点を当て、ゼロショットプロンプティング、フューショットプロンプティング、ファインチューニングの3つの方法を探索</a:t>
            </a:r>
            <a:br>
              <a:rPr lang="ja" sz="764"/>
            </a:br>
            <a:r>
              <a:rPr lang="ja" sz="764"/>
              <a:t>- 専門的な合成データセットを使用してそれらの性能を評価</a:t>
            </a:r>
            <a:br>
              <a:rPr lang="ja" sz="764"/>
            </a:br>
            <a:r>
              <a:rPr lang="ja" sz="764"/>
              <a:t>https://github.com/HaltiaAI/paper-PTSKC</a:t>
            </a:r>
            <a:endParaRPr sz="764"/>
          </a:p>
          <a:p>
            <a:pPr indent="0" lvl="0" marL="0" rtl="0" algn="l">
              <a:lnSpc>
                <a:spcPct val="100000"/>
              </a:lnSpc>
              <a:spcBef>
                <a:spcPts val="1200"/>
              </a:spcBef>
              <a:spcAft>
                <a:spcPts val="0"/>
              </a:spcAft>
              <a:buNone/>
            </a:pPr>
            <a:r>
              <a:rPr lang="ja" sz="1100" u="sng"/>
              <a:t>手法</a:t>
            </a:r>
            <a:endParaRPr sz="800"/>
          </a:p>
          <a:p>
            <a:pPr indent="0" lvl="0" marL="0" rtl="0" algn="l">
              <a:lnSpc>
                <a:spcPct val="100000"/>
              </a:lnSpc>
              <a:spcBef>
                <a:spcPts val="1200"/>
              </a:spcBef>
              <a:spcAft>
                <a:spcPts val="0"/>
              </a:spcAft>
              <a:buNone/>
            </a:pPr>
            <a:r>
              <a:rPr lang="ja" sz="813"/>
              <a:t>プロンプトから主語-述語-目的語のトリプルを抽出するプロンプト駆動型記号知識キャプチャの構築ブロックに焦点を当て、インコンテキスト学習とファインチューニングアプローチを調査します。特に、zero shot、few shot、fine tuning の3つの方法を開発しました。</a:t>
            </a:r>
            <a:br>
              <a:rPr lang="ja" sz="813"/>
            </a:br>
            <a:r>
              <a:rPr lang="ja" sz="813"/>
              <a:t>Prompt-to-triple generation はトリプル（「主語」、「述語」、「目的語」から構成）を、その単純さと汎用性のおかげで普遍的なデータモデルと見なしています。</a:t>
            </a:r>
            <a:br>
              <a:rPr lang="ja" sz="813"/>
            </a:br>
            <a:r>
              <a:rPr lang="ja" sz="813"/>
              <a:t>プロンプトからトリプル（P2T）生成として研究問題を定義し、プロンプトから「主語」と「目的語」を抽出し、制限された語彙から引き出された「述語」と対応させることを目指します</a:t>
            </a:r>
            <a:endParaRPr sz="813"/>
          </a:p>
          <a:p>
            <a:pPr indent="0" lvl="0" marL="0" rtl="0" algn="l">
              <a:lnSpc>
                <a:spcPct val="100000"/>
              </a:lnSpc>
              <a:spcBef>
                <a:spcPts val="1200"/>
              </a:spcBef>
              <a:spcAft>
                <a:spcPts val="0"/>
              </a:spcAft>
              <a:buNone/>
            </a:pPr>
            <a:r>
              <a:rPr lang="ja" sz="813"/>
              <a:t>Zero-shot PromptFew-shot Prompt:</a:t>
            </a:r>
            <a:br>
              <a:rPr lang="ja" sz="813"/>
            </a:br>
            <a:r>
              <a:rPr lang="ja" sz="813"/>
              <a:t>{"instruction": "My sobriety date is November 4th.", "output": "{\"name\": \"store_knowledge\", \"statements\": [{\"subject\": \"my sobriety\", \"predicate\": \"anniversary\", \"object\": \"November 4\"}]}"}</a:t>
            </a:r>
            <a:br>
              <a:rPr lang="ja" sz="813"/>
            </a:br>
            <a:r>
              <a:rPr lang="ja" sz="813"/>
              <a:t>{"instruction": "I stopped drinking on November 4th.", "output": "{\"name\": \"store_knowledge\", \"statements\": [{\"subject\": \"my sobriety\", \"predicate\": \"anniversary\", \"object\": \"November 4\"}]}"}</a:t>
            </a:r>
            <a:br>
              <a:rPr lang="ja" sz="813"/>
            </a:br>
            <a:r>
              <a:rPr lang="ja" sz="813"/>
              <a:t>{"instruction": "My sobriety date is June 6th.", "output": "{\"name\": \"store_knowledge\", \"statements\": [{\"subject\": \"my sobriety\", \"predicate\": \"anniversary\", \"object\": \"June 6\"}]}"}</a:t>
            </a:r>
            <a:br>
              <a:rPr lang="ja" sz="813"/>
            </a:br>
            <a:r>
              <a:rPr lang="ja" sz="813"/>
              <a:t>{"instruction": "My son's birthday is on February 13th.", "output": "{\"name\": \"store_knowledge\", \"statements\": [{\"subject\": \"my son\", \"predicate\": \"birthday\", \"object\": \"February 13nd\"}]}"}</a:t>
            </a:r>
            <a:endParaRPr sz="813"/>
          </a:p>
          <a:p>
            <a:pPr indent="0" lvl="0" marL="0" rtl="0" algn="l">
              <a:lnSpc>
                <a:spcPct val="100000"/>
              </a:lnSpc>
              <a:spcBef>
                <a:spcPts val="1200"/>
              </a:spcBef>
              <a:spcAft>
                <a:spcPts val="0"/>
              </a:spcAft>
              <a:buNone/>
            </a:pPr>
            <a:r>
              <a:rPr lang="ja" sz="1122" u="sng"/>
              <a:t>結果</a:t>
            </a:r>
            <a:endParaRPr sz="1122"/>
          </a:p>
          <a:p>
            <a:pPr indent="0" lvl="0" marL="0" rtl="0" algn="l">
              <a:lnSpc>
                <a:spcPct val="100000"/>
              </a:lnSpc>
              <a:spcBef>
                <a:spcPts val="1200"/>
              </a:spcBef>
              <a:spcAft>
                <a:spcPts val="1200"/>
              </a:spcAft>
              <a:buNone/>
            </a:pPr>
            <a:r>
              <a:rPr lang="ja" sz="822"/>
              <a:t>パフォーマンス評価では、128の「誕生日」と72の「記念日」関係を含む非重複テストデータセットを使用して提案された方法を評価しました。評価では、「関係ベース」と「トリプルベース」の2つの異なる方法で、生成された出力と手作業で作成された基準値とを比較しました。関係ベースの比較は述語項のみに焦点を当て、トリプルベースの比較では生成されたトリプルの全項を比較します。評価結果は、精度、再現率、F1スコアで表され、特にゼロショットプロンプティングとファインチューニング方法が優れていることが示されました。ファインチューニングは特にトリプル生成のパフォーマンスが高いことが観察され、今後の研究での焦点とされます。</a:t>
            </a:r>
            <a:endParaRPr sz="822"/>
          </a:p>
        </p:txBody>
      </p:sp>
      <p:pic>
        <p:nvPicPr>
          <p:cNvPr id="473" name="Google Shape;473;p82"/>
          <p:cNvPicPr preferRelativeResize="0"/>
          <p:nvPr/>
        </p:nvPicPr>
        <p:blipFill>
          <a:blip r:embed="rId3">
            <a:alphaModFix/>
          </a:blip>
          <a:stretch>
            <a:fillRect/>
          </a:stretch>
        </p:blipFill>
        <p:spPr>
          <a:xfrm>
            <a:off x="1654263" y="4163763"/>
            <a:ext cx="4848225" cy="885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ja" sz="1200" u="sng"/>
              <a:t>High-Level, Collaborative Task Planning Grammar and Execution for Heterogeneous Agents</a:t>
            </a:r>
            <a:r>
              <a:rPr lang="ja" sz="1200" u="sng"/>
              <a:t> 2024</a:t>
            </a:r>
            <a:endParaRPr sz="1100"/>
          </a:p>
          <a:p>
            <a:pPr indent="0" lvl="0" marL="0" rtl="0" algn="l">
              <a:lnSpc>
                <a:spcPct val="100000"/>
              </a:lnSpc>
              <a:spcBef>
                <a:spcPts val="1200"/>
              </a:spcBef>
              <a:spcAft>
                <a:spcPts val="0"/>
              </a:spcAft>
              <a:buNone/>
            </a:pPr>
            <a:r>
              <a:rPr lang="ja" sz="1100" u="sng"/>
              <a:t>概要</a:t>
            </a:r>
            <a:endParaRPr sz="722"/>
          </a:p>
          <a:p>
            <a:pPr indent="0" lvl="0" marL="0" rtl="0" algn="l">
              <a:lnSpc>
                <a:spcPct val="100000"/>
              </a:lnSpc>
              <a:spcBef>
                <a:spcPts val="1200"/>
              </a:spcBef>
              <a:spcAft>
                <a:spcPts val="0"/>
              </a:spcAft>
              <a:buNone/>
            </a:pPr>
            <a:r>
              <a:rPr lang="ja" sz="764"/>
              <a:t>- 異種エージェントの協力タスクを表現する新しい文法を使用して、重複する能力を持つエージェント間で協力タスクをエンコードします。</a:t>
            </a:r>
            <a:br>
              <a:rPr lang="ja" sz="764"/>
            </a:br>
            <a:r>
              <a:rPr lang="ja" sz="764"/>
              <a:t>- エージェントの数やタスクへの明示的な割り当てや制約なしに、タスクを満たすためのエージェントチームを自動的に見つける方法を開発</a:t>
            </a:r>
            <a:endParaRPr sz="764"/>
          </a:p>
          <a:p>
            <a:pPr indent="0" lvl="0" marL="0" rtl="0" algn="l">
              <a:lnSpc>
                <a:spcPct val="100000"/>
              </a:lnSpc>
              <a:spcBef>
                <a:spcPts val="1200"/>
              </a:spcBef>
              <a:spcAft>
                <a:spcPts val="0"/>
              </a:spcAft>
              <a:buNone/>
            </a:pPr>
            <a:r>
              <a:rPr lang="ja" sz="1100" u="sng"/>
              <a:t>基本概念</a:t>
            </a:r>
            <a:endParaRPr sz="800"/>
          </a:p>
          <a:p>
            <a:pPr indent="0" lvl="0" marL="0" rtl="0" algn="l">
              <a:lnSpc>
                <a:spcPct val="100000"/>
              </a:lnSpc>
              <a:spcBef>
                <a:spcPts val="1200"/>
              </a:spcBef>
              <a:spcAft>
                <a:spcPts val="0"/>
              </a:spcAft>
              <a:buNone/>
            </a:pPr>
            <a:r>
              <a:rPr lang="ja" sz="813"/>
              <a:t>以下の三つのサブセクションに分かれています</a:t>
            </a:r>
            <a:br>
              <a:rPr lang="ja" sz="813"/>
            </a:br>
            <a:r>
              <a:rPr lang="ja" sz="813"/>
              <a:t>1 Linear Temporal Logic (LTL): 時間的な性質を表現するための論理です。LTL式は、一連の原子命題に対して定義され、時間に関する演算子（例：「次」や「まで」）を使用して、システムの挙動が時間を通じてどのように変化するかを記述します。</a:t>
            </a:r>
            <a:br>
              <a:rPr lang="ja" sz="813"/>
            </a:br>
            <a:r>
              <a:rPr lang="ja" sz="813"/>
              <a:t>2 Büchi Automata: LTL式は、無限の実行を受け入れる条件として、非決定性Büchiオートマトンに変換することができます。Büchiオートマトンは、状態の集合、初期状態、入力アルファベット、遷移関係、および受理状態の集合から構成されます。オートマトンは、受理状態が無限にしばしば出現する無限の実行（トレース）を受け入れます。</a:t>
            </a:r>
            <a:br>
              <a:rPr lang="ja" sz="813"/>
            </a:br>
            <a:r>
              <a:rPr lang="ja" sz="813"/>
              <a:t>3 Agent Model: エージェントモデルは、エージェントの能力を表すために使用される抽象的なモデルです。このモデルは、有限状態集合、初期状態、原子命題の集合、遷移関係、ラベリング関数、および遷移のコストを割り当てるコスト関数から構成されます。異なるエージェントは異なる能力セットを持つことができ、このモデルを使用して、個々のエージェントがタスクの特定の部分を実行できるかどうかを判断します。</a:t>
            </a:r>
            <a:br>
              <a:rPr lang="ja" sz="813"/>
            </a:br>
            <a:r>
              <a:rPr lang="ja" sz="813"/>
              <a:t>提案されたマルチエージェントタスクプランニングおよび実行アプローチの理解と適用の基盤を形成します。LTLを用いることで、時間的な制約を含む複雑なタスク要件を表現でき、Büchiオートマトンを通じてこれらの要件を満たすためのエージェントの挙動を合成することが可能になります。さらに、エージェントモデルは、エージェントの能力とタスク要件との対応を明確にするために重要な役割を果たします。</a:t>
            </a:r>
            <a:endParaRPr sz="813"/>
          </a:p>
          <a:p>
            <a:pPr indent="0" lvl="0" marL="0" rtl="0" algn="l">
              <a:lnSpc>
                <a:spcPct val="100000"/>
              </a:lnSpc>
              <a:spcBef>
                <a:spcPts val="1200"/>
              </a:spcBef>
              <a:spcAft>
                <a:spcPts val="0"/>
              </a:spcAft>
              <a:buNone/>
            </a:pPr>
            <a:r>
              <a:rPr lang="ja" sz="813"/>
              <a:t>Find Accepting Trace for Agent Team</a:t>
            </a:r>
            <a:br>
              <a:rPr lang="ja" sz="813"/>
            </a:br>
            <a:r>
              <a:rPr lang="ja" sz="813"/>
              <a:t>アルゴリズムの目的は、エージェントチームのための受理トレースを見つけることです。入力としてエージェントのセット、彼らの役割のセット、Büchiオートマトン、そして各エージェントに対応するBüchiオートマトンのセットが与えられます。出力としては、受理トレース、選択された遷移関数、選択されたエージントのサブセット、およびそのサブセットにおける役割のセットがあります。</a:t>
            </a:r>
            <a:br>
              <a:rPr lang="ja" sz="813"/>
            </a:br>
            <a:r>
              <a:rPr lang="ja" sz="813"/>
              <a:t>1. 初期化: スタックと訪問済みセットを空にします。</a:t>
            </a:r>
            <a:br>
              <a:rPr lang="ja" sz="813"/>
            </a:br>
            <a:r>
              <a:rPr lang="ja" sz="813"/>
              <a:t>2. 初期遷移の追加: Büchiオートマトンの初期状態から出る遷移をすべてスタックに追加します。これらの遷移は、役割セットと共に追加されます。</a:t>
            </a:r>
            <a:br>
              <a:rPr lang="ja" sz="813"/>
            </a:br>
            <a:r>
              <a:rPr lang="ja" sz="813"/>
              <a:t>3. スタックが空でない間、以下の操作を行います:</a:t>
            </a:r>
            <a:br>
              <a:rPr lang="ja" sz="813"/>
            </a:br>
            <a:r>
              <a:rPr lang="ja" sz="813"/>
              <a:t>- スタックから要素を取り出し、まだ訪問していない遷移であれば、訪問済みに追加します。</a:t>
            </a:r>
            <a:br>
              <a:rPr lang="ja" sz="813"/>
            </a:br>
            <a:r>
              <a:rPr lang="ja" sz="813"/>
              <a:t>- 取り出した遷移に基づき、適切なエージェントチームを選択します。これは、タスクを実行するために必要なエージェントの組み合わせを決定する過程です。</a:t>
            </a:r>
            <a:br>
              <a:rPr lang="ja" sz="813"/>
            </a:br>
            <a:r>
              <a:rPr lang="ja" sz="813"/>
              <a:t>- 選択したエージェントチームに基づき、役割を更新します。これには、各エージェントが担当する役割を調整する作業が含まれます。</a:t>
            </a:r>
            <a:br>
              <a:rPr lang="ja" sz="813"/>
            </a:br>
            <a:r>
              <a:rPr lang="ja" sz="813"/>
              <a:t>- もし新たな遷移が見つかり、かつその遷移が目的の条件を満たす（例えば、受理状態に到達する）場合、受理トレースを決定し、アルゴリズムを終了します。</a:t>
            </a:r>
            <a:endParaRPr sz="813"/>
          </a:p>
          <a:p>
            <a:pPr indent="0" lvl="0" marL="0" rtl="0" algn="l">
              <a:lnSpc>
                <a:spcPct val="100000"/>
              </a:lnSpc>
              <a:spcBef>
                <a:spcPts val="1200"/>
              </a:spcBef>
              <a:spcAft>
                <a:spcPts val="0"/>
              </a:spcAft>
              <a:buNone/>
            </a:pPr>
            <a:r>
              <a:rPr lang="ja" sz="813"/>
              <a:t>Synthesize an Agent’s Behavior</a:t>
            </a:r>
            <a:br>
              <a:rPr lang="ja" sz="813"/>
            </a:br>
            <a:r>
              <a:rPr lang="ja" sz="813"/>
              <a:t>エージェントの振る舞いを合成するプロセスを記述しています。このアルゴリズムは、特定のエージェントに対する振る舞いを決定し、タスクの実行に必要なアクションを具体化します。入力として、エージェントのグラフ、エージェントの役割、選択されたエージェントのサブセットにおける役割のセット、受理トレース、および選択された遷移関数が与えられます。</a:t>
            </a:r>
            <a:br>
              <a:rPr lang="ja" sz="813"/>
            </a:br>
            <a:r>
              <a:rPr lang="ja" sz="813"/>
              <a:t>1 エージェントのグラフ、そのエージェントの役割、遷移、そして選択された遷移関数を使って、そのエージェントの特定の遷移における行動を見つけます。</a:t>
            </a:r>
            <a:br>
              <a:rPr lang="ja" sz="813"/>
            </a:br>
            <a:r>
              <a:rPr lang="ja" sz="813"/>
              <a:t>2 そのエージェントの役割が他のエージェントと共有する行動があるかどうかをチェックします。もし共有する行動がない、またはそのエージェントだけがその行動をする場合、エージェントは自分の行動を実行します。</a:t>
            </a:r>
            <a:br>
              <a:rPr lang="ja" sz="813"/>
            </a:br>
            <a:r>
              <a:rPr lang="ja" sz="813"/>
              <a:t>3 もし他のエージェントと共有する行動がある場合、エージェントはまず最後の行動を除くすべての行動を実行します。</a:t>
            </a:r>
            <a:br>
              <a:rPr lang="ja" sz="813"/>
            </a:br>
            <a:r>
              <a:rPr lang="ja" sz="813"/>
              <a:t>4 次に、最後の行動を実行する前に、他のエージェントが同じ行動をするまで待機します。全ての関連するエージェントが行動を終えたら、最後の行動を実行します。</a:t>
            </a:r>
            <a:endParaRPr sz="813"/>
          </a:p>
          <a:p>
            <a:pPr indent="0" lvl="0" marL="0" rtl="0" algn="l">
              <a:lnSpc>
                <a:spcPct val="100000"/>
              </a:lnSpc>
              <a:spcBef>
                <a:spcPts val="1200"/>
              </a:spcBef>
              <a:spcAft>
                <a:spcPts val="0"/>
              </a:spcAft>
              <a:buNone/>
            </a:pPr>
            <a:r>
              <a:rPr lang="ja" sz="813"/>
              <a:t>このアルゴリズムは、エージェントが単独で行動する場合と、他のエージェントと協調して行動する必要がある場合の両方を処理する方法を提供します。</a:t>
            </a:r>
            <a:br>
              <a:rPr lang="ja" sz="813"/>
            </a:br>
            <a:r>
              <a:rPr lang="ja" sz="813"/>
              <a:t>共有する行動がある場合、エージェントは他のエージェントと同期をとりながら行動を進める必要があります。</a:t>
            </a:r>
            <a:endParaRPr sz="813"/>
          </a:p>
          <a:p>
            <a:pPr indent="0" lvl="0" marL="0" rtl="0" algn="l">
              <a:lnSpc>
                <a:spcPct val="100000"/>
              </a:lnSpc>
              <a:spcBef>
                <a:spcPts val="1200"/>
              </a:spcBef>
              <a:spcAft>
                <a:spcPts val="1200"/>
              </a:spcAft>
              <a:buNone/>
            </a:pPr>
            <a:r>
              <a:t/>
            </a:r>
            <a:endParaRPr sz="813"/>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